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878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A0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A0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A0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2721" y="-15791"/>
            <a:ext cx="9592956" cy="730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FFCA0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com.unicamp.br/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dengue@unicamp.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05600" y="0"/>
            <a:ext cx="3352800" cy="7772400"/>
          </a:xfrm>
          <a:custGeom>
            <a:avLst/>
            <a:gdLst/>
            <a:ahLst/>
            <a:cxnLst/>
            <a:rect l="l" t="t" r="r" b="b"/>
            <a:pathLst>
              <a:path w="3352800" h="7772400">
                <a:moveTo>
                  <a:pt x="33527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3352799" y="0"/>
                </a:lnTo>
                <a:lnTo>
                  <a:pt x="3352799" y="777239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810000"/>
            <a:ext cx="3352800" cy="3962974"/>
          </a:xfrm>
          <a:custGeom>
            <a:avLst/>
            <a:gdLst/>
            <a:ahLst/>
            <a:cxnLst/>
            <a:rect l="l" t="t" r="r" b="b"/>
            <a:pathLst>
              <a:path w="3352800" h="4090034">
                <a:moveTo>
                  <a:pt x="0" y="4089460"/>
                </a:moveTo>
                <a:lnTo>
                  <a:pt x="0" y="0"/>
                </a:lnTo>
                <a:lnTo>
                  <a:pt x="3352799" y="0"/>
                </a:lnTo>
                <a:lnTo>
                  <a:pt x="3352799" y="4089460"/>
                </a:lnTo>
                <a:lnTo>
                  <a:pt x="0" y="408946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6475" y="249223"/>
            <a:ext cx="2807125" cy="280484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95800" y="249223"/>
            <a:ext cx="1235218" cy="119857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6504" y="3506069"/>
            <a:ext cx="3067049" cy="28479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brightnessContrast contrast="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148" y="3960614"/>
            <a:ext cx="3199452" cy="236398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52286" y="7315255"/>
            <a:ext cx="447674" cy="361949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304673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t-BR" sz="2800" spc="54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cs typeface="Verdana"/>
              </a:rPr>
              <a:t>ATENÇÃO</a:t>
            </a:r>
            <a:endParaRPr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9655" y="6649837"/>
            <a:ext cx="2924810" cy="670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200" b="1" spc="40" dirty="0">
                <a:solidFill>
                  <a:srgbClr val="262626"/>
                </a:solidFill>
                <a:latin typeface="Tahoma"/>
                <a:cs typeface="Tahoma"/>
              </a:rPr>
              <a:t>Sem</a:t>
            </a:r>
            <a:r>
              <a:rPr sz="4200" b="1" spc="-21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4200" b="1" i="1" spc="-40" dirty="0">
                <a:solidFill>
                  <a:srgbClr val="262626"/>
                </a:solidFill>
                <a:latin typeface="Arial"/>
                <a:cs typeface="Arial"/>
              </a:rPr>
              <a:t>Aedes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35705" y="1479551"/>
            <a:ext cx="304609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20" dirty="0">
                <a:solidFill>
                  <a:srgbClr val="262626"/>
                </a:solidFill>
                <a:latin typeface="Tahoma"/>
                <a:cs typeface="Tahoma"/>
              </a:rPr>
              <a:t>Universidade</a:t>
            </a:r>
            <a:r>
              <a:rPr sz="12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200" b="1" spc="10" dirty="0">
                <a:solidFill>
                  <a:srgbClr val="262626"/>
                </a:solidFill>
                <a:latin typeface="Tahoma"/>
                <a:cs typeface="Tahoma"/>
              </a:rPr>
              <a:t>Estadual</a:t>
            </a:r>
            <a:r>
              <a:rPr sz="12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200" b="1" spc="15" dirty="0">
                <a:solidFill>
                  <a:srgbClr val="262626"/>
                </a:solidFill>
                <a:latin typeface="Tahoma"/>
                <a:cs typeface="Tahoma"/>
              </a:rPr>
              <a:t>de</a:t>
            </a:r>
            <a:r>
              <a:rPr sz="12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200" b="1" spc="15" dirty="0">
                <a:solidFill>
                  <a:srgbClr val="262626"/>
                </a:solidFill>
                <a:latin typeface="Tahoma"/>
                <a:cs typeface="Tahoma"/>
              </a:rPr>
              <a:t>Campinas</a:t>
            </a:r>
            <a:endParaRPr sz="1200" dirty="0">
              <a:latin typeface="Tahoma"/>
              <a:cs typeface="Tahoma"/>
            </a:endParaRPr>
          </a:p>
        </p:txBody>
      </p:sp>
      <p:grpSp>
        <p:nvGrpSpPr>
          <p:cNvPr id="33" name="Grupo 32"/>
          <p:cNvGrpSpPr/>
          <p:nvPr/>
        </p:nvGrpSpPr>
        <p:grpSpPr>
          <a:xfrm>
            <a:off x="3569970" y="2096504"/>
            <a:ext cx="3211830" cy="4761496"/>
            <a:chOff x="3423536" y="1828800"/>
            <a:chExt cx="3211830" cy="4761496"/>
          </a:xfrm>
        </p:grpSpPr>
        <p:sp>
          <p:nvSpPr>
            <p:cNvPr id="12" name="object 12"/>
            <p:cNvSpPr/>
            <p:nvPr/>
          </p:nvSpPr>
          <p:spPr>
            <a:xfrm>
              <a:off x="3534903" y="21672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34903" y="26625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34903" y="29101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34903" y="31578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34903" y="34054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34903" y="36531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34903" y="41484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34903" y="43960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34903" y="46437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34903" y="48913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534903" y="51390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70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70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34903" y="56343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69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69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534903" y="58819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69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69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534903" y="612964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69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69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534903" y="637729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6970" y="47624"/>
                  </a:moveTo>
                  <a:lnTo>
                    <a:pt x="20654" y="47624"/>
                  </a:lnTo>
                  <a:lnTo>
                    <a:pt x="17617" y="47020"/>
                  </a:lnTo>
                  <a:lnTo>
                    <a:pt x="0" y="26969"/>
                  </a:lnTo>
                  <a:lnTo>
                    <a:pt x="0" y="20654"/>
                  </a:lnTo>
                  <a:lnTo>
                    <a:pt x="20654" y="0"/>
                  </a:lnTo>
                  <a:lnTo>
                    <a:pt x="26970" y="0"/>
                  </a:lnTo>
                  <a:lnTo>
                    <a:pt x="47625" y="23812"/>
                  </a:lnTo>
                  <a:lnTo>
                    <a:pt x="47624" y="26969"/>
                  </a:lnTo>
                  <a:lnTo>
                    <a:pt x="26970" y="47624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3423536" y="1828800"/>
              <a:ext cx="3211830" cy="476149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050" b="1" spc="15" dirty="0">
                  <a:solidFill>
                    <a:srgbClr val="262626"/>
                  </a:solidFill>
                  <a:latin typeface="Tahoma"/>
                  <a:cs typeface="Tahoma"/>
                </a:rPr>
                <a:t>Grupo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5" dirty="0">
                  <a:solidFill>
                    <a:srgbClr val="262626"/>
                  </a:solidFill>
                  <a:latin typeface="Tahoma"/>
                  <a:cs typeface="Tahoma"/>
                </a:rPr>
                <a:t>de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5" dirty="0">
                  <a:solidFill>
                    <a:srgbClr val="262626"/>
                  </a:solidFill>
                  <a:latin typeface="Tahoma"/>
                  <a:cs typeface="Tahoma"/>
                </a:rPr>
                <a:t>Trabalho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5" dirty="0">
                  <a:solidFill>
                    <a:srgbClr val="262626"/>
                  </a:solidFill>
                  <a:latin typeface="Tahoma"/>
                  <a:cs typeface="Tahoma"/>
                </a:rPr>
                <a:t>de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0" dirty="0">
                  <a:solidFill>
                    <a:srgbClr val="262626"/>
                  </a:solidFill>
                  <a:latin typeface="Tahoma"/>
                  <a:cs typeface="Tahoma"/>
                </a:rPr>
                <a:t>Combate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à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Dengue</a:t>
              </a:r>
              <a:endParaRPr sz="1050" dirty="0">
                <a:latin typeface="Tahoma"/>
                <a:cs typeface="Tahoma"/>
              </a:endParaRPr>
            </a:p>
            <a:p>
              <a:pPr marL="271145" marR="80010">
                <a:lnSpc>
                  <a:spcPct val="147700"/>
                </a:lnSpc>
                <a:spcBef>
                  <a:spcPts val="595"/>
                </a:spcBef>
              </a:pP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ô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lél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de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a  d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7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100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endParaRPr sz="1050" dirty="0">
                <a:latin typeface="Tahoma"/>
                <a:cs typeface="Tahoma"/>
              </a:endParaRPr>
            </a:p>
            <a:p>
              <a:pPr marL="271145" marR="495300">
                <a:lnSpc>
                  <a:spcPct val="147700"/>
                </a:lnSpc>
                <a:spcBef>
                  <a:spcPts val="5"/>
                </a:spcBef>
              </a:pP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0" dirty="0">
                  <a:solidFill>
                    <a:srgbClr val="262626"/>
                  </a:solidFill>
                  <a:latin typeface="Tahoma"/>
                  <a:cs typeface="Tahoma"/>
                </a:rPr>
                <a:t>K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z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95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7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105" dirty="0">
                  <a:solidFill>
                    <a:srgbClr val="262626"/>
                  </a:solidFill>
                  <a:latin typeface="Tahoma"/>
                  <a:cs typeface="Tahoma"/>
                </a:rPr>
                <a:t>/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50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20" dirty="0">
                  <a:solidFill>
                    <a:srgbClr val="262626"/>
                  </a:solidFill>
                  <a:latin typeface="Tahoma"/>
                  <a:cs typeface="Tahoma"/>
                </a:rPr>
                <a:t>E  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J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q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el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y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ss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19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B  F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b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q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ell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-140" dirty="0">
                  <a:solidFill>
                    <a:srgbClr val="262626"/>
                  </a:solidFill>
                  <a:latin typeface="Tahoma"/>
                  <a:cs typeface="Tahoma"/>
                </a:rPr>
                <a:t>I  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3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be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F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z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tt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20" dirty="0">
                  <a:solidFill>
                    <a:srgbClr val="262626"/>
                  </a:solidFill>
                  <a:latin typeface="Tahoma"/>
                  <a:cs typeface="Tahoma"/>
                </a:rPr>
                <a:t>E  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F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19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– 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FUNCAMP/SESMT</a:t>
              </a:r>
              <a:endParaRPr sz="1050" dirty="0">
                <a:latin typeface="Tahoma"/>
                <a:cs typeface="Tahoma"/>
              </a:endParaRPr>
            </a:p>
            <a:p>
              <a:pPr marL="271145" marR="802640">
                <a:lnSpc>
                  <a:spcPct val="147700"/>
                </a:lnSpc>
              </a:pP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k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3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105" dirty="0">
                  <a:solidFill>
                    <a:srgbClr val="262626"/>
                  </a:solidFill>
                  <a:latin typeface="Tahoma"/>
                  <a:cs typeface="Tahoma"/>
                </a:rPr>
                <a:t>/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r  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ld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19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105" dirty="0">
                  <a:solidFill>
                    <a:srgbClr val="262626"/>
                  </a:solidFill>
                  <a:latin typeface="Tahoma"/>
                  <a:cs typeface="Tahoma"/>
                </a:rPr>
                <a:t>/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4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endParaRPr sz="1050" dirty="0">
                <a:latin typeface="Tahoma"/>
                <a:cs typeface="Tahoma"/>
              </a:endParaRPr>
            </a:p>
            <a:p>
              <a:pPr marL="271145">
                <a:lnSpc>
                  <a:spcPct val="100000"/>
                </a:lnSpc>
                <a:spcBef>
                  <a:spcPts val="630"/>
                </a:spcBef>
              </a:pP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7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100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endParaRPr sz="1050" dirty="0">
                <a:latin typeface="Tahoma"/>
                <a:cs typeface="Tahoma"/>
              </a:endParaRPr>
            </a:p>
            <a:p>
              <a:pPr marL="271145" marR="149860">
                <a:lnSpc>
                  <a:spcPct val="147700"/>
                </a:lnSpc>
              </a:pP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Elizaldo 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Aparecido 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Balsan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– 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Prefeitura/DM </a:t>
              </a:r>
              <a:r>
                <a:rPr sz="1050" b="1" spc="-310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F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ss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-  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Prefeitura/CEMA</a:t>
              </a:r>
              <a:endParaRPr sz="1050" dirty="0">
                <a:latin typeface="Tahoma"/>
                <a:cs typeface="Tahoma"/>
              </a:endParaRPr>
            </a:p>
            <a:p>
              <a:pPr marL="271145">
                <a:lnSpc>
                  <a:spcPct val="100000"/>
                </a:lnSpc>
                <a:spcBef>
                  <a:spcPts val="630"/>
                </a:spcBef>
              </a:pP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ld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v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-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endParaRPr sz="1050" dirty="0">
                <a:latin typeface="Tahoma"/>
                <a:cs typeface="Tahoma"/>
              </a:endParaRPr>
            </a:p>
            <a:p>
              <a:pPr marL="271145" marR="307975">
                <a:lnSpc>
                  <a:spcPct val="147700"/>
                </a:lnSpc>
              </a:pP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b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3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q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ss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t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ns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-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19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55" dirty="0">
                  <a:solidFill>
                    <a:srgbClr val="262626"/>
                  </a:solidFill>
                  <a:latin typeface="Tahoma"/>
                  <a:cs typeface="Tahoma"/>
                </a:rPr>
                <a:t>M  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led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0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95" dirty="0">
                  <a:solidFill>
                    <a:srgbClr val="262626"/>
                  </a:solidFill>
                  <a:latin typeface="Tahoma"/>
                  <a:cs typeface="Tahoma"/>
                </a:rPr>
                <a:t>M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8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20" dirty="0">
                  <a:solidFill>
                    <a:srgbClr val="262626"/>
                  </a:solidFill>
                  <a:latin typeface="Tahoma"/>
                  <a:cs typeface="Tahoma"/>
                </a:rPr>
                <a:t>K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w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85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k</a:t>
              </a:r>
              <a:r>
                <a:rPr sz="1050" b="1" spc="-40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-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35" dirty="0">
                  <a:solidFill>
                    <a:srgbClr val="262626"/>
                  </a:solidFill>
                  <a:latin typeface="Tahoma"/>
                  <a:cs typeface="Tahoma"/>
                </a:rPr>
                <a:t>H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105" dirty="0">
                  <a:solidFill>
                    <a:srgbClr val="262626"/>
                  </a:solidFill>
                  <a:latin typeface="Tahoma"/>
                  <a:cs typeface="Tahoma"/>
                </a:rPr>
                <a:t>/</a:t>
              </a:r>
              <a:r>
                <a:rPr sz="1050" b="1" spc="25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75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  </a:t>
              </a:r>
              <a:r>
                <a:rPr sz="1050" b="1" spc="-20" dirty="0">
                  <a:solidFill>
                    <a:srgbClr val="262626"/>
                  </a:solidFill>
                  <a:latin typeface="Tahoma"/>
                  <a:cs typeface="Tahoma"/>
                </a:rPr>
                <a:t>Milton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Crispino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Teixeira - </a:t>
              </a:r>
              <a:r>
                <a:rPr sz="1050" b="1" spc="5" dirty="0">
                  <a:solidFill>
                    <a:srgbClr val="262626"/>
                  </a:solidFill>
                  <a:latin typeface="Tahoma"/>
                  <a:cs typeface="Tahoma"/>
                </a:rPr>
                <a:t>HC/DEM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d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é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45" dirty="0">
                  <a:solidFill>
                    <a:srgbClr val="262626"/>
                  </a:solidFill>
                  <a:latin typeface="Tahoma"/>
                  <a:cs typeface="Tahoma"/>
                </a:rPr>
                <a:t>L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</a:t>
              </a:r>
              <a:r>
                <a:rPr sz="1050" b="1" spc="-65" dirty="0">
                  <a:solidFill>
                    <a:srgbClr val="262626"/>
                  </a:solidFill>
                  <a:latin typeface="Tahoma"/>
                  <a:cs typeface="Tahoma"/>
                </a:rPr>
                <a:t>n</a:t>
              </a:r>
              <a:r>
                <a:rPr sz="1050" b="1" spc="-35" dirty="0">
                  <a:solidFill>
                    <a:srgbClr val="262626"/>
                  </a:solidFill>
                  <a:latin typeface="Tahoma"/>
                  <a:cs typeface="Tahoma"/>
                </a:rPr>
                <a:t>ç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ed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r</a:t>
              </a:r>
              <a:r>
                <a:rPr sz="1050" b="1" spc="-30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70" dirty="0">
                  <a:solidFill>
                    <a:srgbClr val="262626"/>
                  </a:solidFill>
                  <a:latin typeface="Tahoma"/>
                  <a:cs typeface="Tahoma"/>
                </a:rPr>
                <a:t>s</a:t>
              </a:r>
              <a:r>
                <a:rPr sz="1050" b="1" spc="-25" dirty="0">
                  <a:solidFill>
                    <a:srgbClr val="262626"/>
                  </a:solidFill>
                  <a:latin typeface="Tahoma"/>
                  <a:cs typeface="Tahoma"/>
                </a:rPr>
                <a:t>o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-50" dirty="0">
                  <a:solidFill>
                    <a:srgbClr val="262626"/>
                  </a:solidFill>
                  <a:latin typeface="Tahoma"/>
                  <a:cs typeface="Tahoma"/>
                </a:rPr>
                <a:t>-</a:t>
              </a:r>
              <a:r>
                <a:rPr sz="1050" b="1" spc="-55" dirty="0">
                  <a:solidFill>
                    <a:srgbClr val="262626"/>
                  </a:solidFill>
                  <a:latin typeface="Tahoma"/>
                  <a:cs typeface="Tahoma"/>
                </a:rPr>
                <a:t> 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spc="-195" dirty="0">
                  <a:solidFill>
                    <a:srgbClr val="262626"/>
                  </a:solidFill>
                  <a:latin typeface="Tahoma"/>
                  <a:cs typeface="Tahoma"/>
                </a:rPr>
                <a:t>I</a:t>
              </a:r>
              <a:r>
                <a:rPr sz="1050" b="1" spc="-15" dirty="0">
                  <a:solidFill>
                    <a:srgbClr val="262626"/>
                  </a:solidFill>
                  <a:latin typeface="Tahoma"/>
                  <a:cs typeface="Tahoma"/>
                </a:rPr>
                <a:t>P</a:t>
              </a:r>
              <a:r>
                <a:rPr sz="1050" b="1" spc="40" dirty="0">
                  <a:solidFill>
                    <a:srgbClr val="262626"/>
                  </a:solidFill>
                  <a:latin typeface="Tahoma"/>
                  <a:cs typeface="Tahoma"/>
                </a:rPr>
                <a:t>A</a:t>
              </a:r>
              <a:r>
                <a:rPr sz="1050" b="1" spc="-105" dirty="0">
                  <a:solidFill>
                    <a:srgbClr val="262626"/>
                  </a:solidFill>
                  <a:latin typeface="Tahoma"/>
                  <a:cs typeface="Tahoma"/>
                </a:rPr>
                <a:t>/</a:t>
              </a:r>
              <a:r>
                <a:rPr sz="1050" b="1" spc="10" dirty="0">
                  <a:solidFill>
                    <a:srgbClr val="262626"/>
                  </a:solidFill>
                  <a:latin typeface="Tahoma"/>
                  <a:cs typeface="Tahoma"/>
                </a:rPr>
                <a:t>C</a:t>
              </a:r>
              <a:r>
                <a:rPr sz="1050" b="1" dirty="0">
                  <a:solidFill>
                    <a:srgbClr val="262626"/>
                  </a:solidFill>
                  <a:latin typeface="Tahoma"/>
                  <a:cs typeface="Tahoma"/>
                </a:rPr>
                <a:t>G</a:t>
              </a:r>
              <a:r>
                <a:rPr sz="1050" b="1" spc="35" dirty="0">
                  <a:solidFill>
                    <a:srgbClr val="262626"/>
                  </a:solidFill>
                  <a:latin typeface="Tahoma"/>
                  <a:cs typeface="Tahoma"/>
                </a:rPr>
                <a:t>U</a:t>
              </a:r>
              <a:endParaRPr sz="1050" dirty="0">
                <a:latin typeface="Tahoma"/>
                <a:cs typeface="Tahoma"/>
              </a:endParaRPr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3778634" y="6962483"/>
            <a:ext cx="2501265" cy="482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1280">
              <a:lnSpc>
                <a:spcPct val="150000"/>
              </a:lnSpc>
              <a:spcBef>
                <a:spcPts val="90"/>
              </a:spcBef>
            </a:pPr>
            <a:r>
              <a:rPr sz="1000" b="1" spc="-15" dirty="0">
                <a:solidFill>
                  <a:srgbClr val="262626"/>
                </a:solidFill>
                <a:latin typeface="Tahoma"/>
                <a:cs typeface="Tahoma"/>
              </a:rPr>
              <a:t>P</a:t>
            </a:r>
            <a:r>
              <a:rPr sz="1000" b="1" spc="-25" dirty="0">
                <a:solidFill>
                  <a:srgbClr val="262626"/>
                </a:solidFill>
                <a:latin typeface="Tahoma"/>
                <a:cs typeface="Tahoma"/>
              </a:rPr>
              <a:t>o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30" dirty="0">
                <a:solidFill>
                  <a:srgbClr val="262626"/>
                </a:solidFill>
                <a:latin typeface="Tahoma"/>
                <a:cs typeface="Tahoma"/>
              </a:rPr>
              <a:t>t</a:t>
            </a:r>
            <a:r>
              <a:rPr sz="1000" b="1" spc="-75" dirty="0">
                <a:solidFill>
                  <a:srgbClr val="262626"/>
                </a:solidFill>
                <a:latin typeface="Tahoma"/>
                <a:cs typeface="Tahoma"/>
              </a:rPr>
              <a:t>a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i</a:t>
            </a:r>
            <a:r>
              <a:rPr sz="1000" b="1" spc="-70" dirty="0">
                <a:solidFill>
                  <a:srgbClr val="262626"/>
                </a:solidFill>
                <a:latin typeface="Tahoma"/>
                <a:cs typeface="Tahoma"/>
              </a:rPr>
              <a:t>a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262626"/>
                </a:solidFill>
                <a:latin typeface="Tahoma"/>
                <a:cs typeface="Tahoma"/>
              </a:rPr>
              <a:t>G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-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012</a:t>
            </a:r>
            <a:r>
              <a:rPr sz="1000" b="1" spc="-95" dirty="0">
                <a:solidFill>
                  <a:srgbClr val="262626"/>
                </a:solidFill>
                <a:latin typeface="Tahoma"/>
                <a:cs typeface="Tahoma"/>
              </a:rPr>
              <a:t>/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2022</a:t>
            </a:r>
            <a:r>
              <a:rPr sz="1000" b="1" spc="-70" dirty="0">
                <a:solidFill>
                  <a:srgbClr val="262626"/>
                </a:solidFill>
                <a:latin typeface="Tahoma"/>
                <a:cs typeface="Tahoma"/>
              </a:rPr>
              <a:t>,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d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e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17</a:t>
            </a:r>
            <a:r>
              <a:rPr sz="1000" b="1" spc="-95" dirty="0">
                <a:solidFill>
                  <a:srgbClr val="262626"/>
                </a:solidFill>
                <a:latin typeface="Tahoma"/>
                <a:cs typeface="Tahoma"/>
              </a:rPr>
              <a:t>/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02</a:t>
            </a:r>
            <a:r>
              <a:rPr sz="1000" b="1" spc="-95" dirty="0">
                <a:solidFill>
                  <a:srgbClr val="262626"/>
                </a:solidFill>
                <a:latin typeface="Tahoma"/>
                <a:cs typeface="Tahoma"/>
              </a:rPr>
              <a:t>/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202</a:t>
            </a:r>
            <a:r>
              <a:rPr sz="1000" b="1" spc="-25" dirty="0">
                <a:solidFill>
                  <a:srgbClr val="262626"/>
                </a:solidFill>
                <a:latin typeface="Tahoma"/>
                <a:cs typeface="Tahoma"/>
              </a:rPr>
              <a:t>2  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e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i</a:t>
            </a:r>
            <a:r>
              <a:rPr sz="1000" b="1" spc="-30" dirty="0">
                <a:solidFill>
                  <a:srgbClr val="262626"/>
                </a:solidFill>
                <a:latin typeface="Tahoma"/>
                <a:cs typeface="Tahoma"/>
              </a:rPr>
              <a:t>t</a:t>
            </a:r>
            <a:r>
              <a:rPr sz="1000" b="1" spc="-25" dirty="0">
                <a:solidFill>
                  <a:srgbClr val="262626"/>
                </a:solidFill>
                <a:latin typeface="Tahoma"/>
                <a:cs typeface="Tahoma"/>
              </a:rPr>
              <a:t>o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95" dirty="0">
                <a:solidFill>
                  <a:srgbClr val="262626"/>
                </a:solidFill>
                <a:latin typeface="Tahoma"/>
                <a:cs typeface="Tahoma"/>
              </a:rPr>
              <a:t>: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35" dirty="0">
                <a:solidFill>
                  <a:srgbClr val="262626"/>
                </a:solidFill>
                <a:latin typeface="Tahoma"/>
                <a:cs typeface="Tahoma"/>
              </a:rPr>
              <a:t>A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n</a:t>
            </a:r>
            <a:r>
              <a:rPr sz="1000" b="1" spc="-30" dirty="0">
                <a:solidFill>
                  <a:srgbClr val="262626"/>
                </a:solidFill>
                <a:latin typeface="Tahoma"/>
                <a:cs typeface="Tahoma"/>
              </a:rPr>
              <a:t>t</a:t>
            </a:r>
            <a:r>
              <a:rPr sz="1000" b="1" spc="-25" dirty="0">
                <a:solidFill>
                  <a:srgbClr val="262626"/>
                </a:solidFill>
                <a:latin typeface="Tahoma"/>
                <a:cs typeface="Tahoma"/>
              </a:rPr>
              <a:t>o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n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i</a:t>
            </a:r>
            <a:r>
              <a:rPr sz="1000" b="1" spc="-20" dirty="0">
                <a:solidFill>
                  <a:srgbClr val="262626"/>
                </a:solidFill>
                <a:latin typeface="Tahoma"/>
                <a:cs typeface="Tahoma"/>
              </a:rPr>
              <a:t>o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J</a:t>
            </a:r>
            <a:r>
              <a:rPr sz="1000" b="1" spc="-25" dirty="0">
                <a:solidFill>
                  <a:srgbClr val="262626"/>
                </a:solidFill>
                <a:latin typeface="Tahoma"/>
                <a:cs typeface="Tahoma"/>
              </a:rPr>
              <a:t>o</a:t>
            </a:r>
            <a:r>
              <a:rPr sz="1000" b="1" spc="-60" dirty="0">
                <a:solidFill>
                  <a:srgbClr val="262626"/>
                </a:solidFill>
                <a:latin typeface="Tahoma"/>
                <a:cs typeface="Tahoma"/>
              </a:rPr>
              <a:t>s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é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d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e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35" dirty="0">
                <a:solidFill>
                  <a:srgbClr val="262626"/>
                </a:solidFill>
                <a:latin typeface="Tahoma"/>
                <a:cs typeface="Tahoma"/>
              </a:rPr>
              <a:t>A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l</a:t>
            </a:r>
            <a:r>
              <a:rPr sz="1000" b="1" spc="-85" dirty="0">
                <a:solidFill>
                  <a:srgbClr val="262626"/>
                </a:solidFill>
                <a:latin typeface="Tahoma"/>
                <a:cs typeface="Tahoma"/>
              </a:rPr>
              <a:t>m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e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i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d</a:t>
            </a:r>
            <a:r>
              <a:rPr sz="1000" b="1" spc="-70" dirty="0">
                <a:solidFill>
                  <a:srgbClr val="262626"/>
                </a:solidFill>
                <a:latin typeface="Tahoma"/>
                <a:cs typeface="Tahoma"/>
              </a:rPr>
              <a:t>a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 </a:t>
            </a:r>
            <a:r>
              <a:rPr sz="1000" b="1" spc="90" dirty="0">
                <a:solidFill>
                  <a:srgbClr val="262626"/>
                </a:solidFill>
                <a:latin typeface="Tahoma"/>
                <a:cs typeface="Tahoma"/>
              </a:rPr>
              <a:t>M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e</a:t>
            </a:r>
            <a:r>
              <a:rPr sz="1000" b="1" spc="-40" dirty="0">
                <a:solidFill>
                  <a:srgbClr val="262626"/>
                </a:solidFill>
                <a:latin typeface="Tahoma"/>
                <a:cs typeface="Tahoma"/>
              </a:rPr>
              <a:t>i</a:t>
            </a:r>
            <a:r>
              <a:rPr sz="1000" b="1" spc="-50" dirty="0">
                <a:solidFill>
                  <a:srgbClr val="262626"/>
                </a:solidFill>
                <a:latin typeface="Tahoma"/>
                <a:cs typeface="Tahoma"/>
              </a:rPr>
              <a:t>r</a:t>
            </a:r>
            <a:r>
              <a:rPr sz="1000" b="1" spc="-45" dirty="0">
                <a:solidFill>
                  <a:srgbClr val="262626"/>
                </a:solidFill>
                <a:latin typeface="Tahoma"/>
                <a:cs typeface="Tahoma"/>
              </a:rPr>
              <a:t>elle</a:t>
            </a:r>
            <a:r>
              <a:rPr sz="1000" b="1" spc="-55" dirty="0">
                <a:solidFill>
                  <a:srgbClr val="262626"/>
                </a:solidFill>
                <a:latin typeface="Tahoma"/>
                <a:cs typeface="Tahoma"/>
              </a:rPr>
              <a:t>s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6184" y="720796"/>
            <a:ext cx="3152505" cy="30130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25000"/>
              </a:lnSpc>
              <a:spcBef>
                <a:spcPts val="95"/>
              </a:spcBef>
            </a:pP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sabia que o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 do </a:t>
            </a:r>
            <a:r>
              <a:rPr sz="1300" b="1" i="1" dirty="0" err="1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Aedes</a:t>
            </a:r>
            <a:r>
              <a:rPr sz="1300" b="1" i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i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300" b="1" i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300" b="1" i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gypti</a:t>
            </a:r>
            <a:r>
              <a:rPr sz="1300" b="1" i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err="1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</a:t>
            </a:r>
            <a:r>
              <a:rPr sz="1300" b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resistir e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err="1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sobreviver</a:t>
            </a:r>
            <a:r>
              <a:rPr sz="1300" b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baixa umidade e à seca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(sem qualquer contato com a água!)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sz="1300" b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 </a:t>
            </a:r>
            <a:r>
              <a:rPr sz="1300" b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depois d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o 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 o ovo tiver sido depositado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receber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água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 mosquito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retoma seu ciclo de desenvolvimento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podendo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atingi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300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</a:t>
            </a:r>
            <a:r>
              <a:rPr sz="1300" dirty="0" err="1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adulta</a:t>
            </a:r>
            <a:r>
              <a:rPr sz="1300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até 4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depois.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1300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isso</a:t>
            </a:r>
            <a:r>
              <a:rPr lang="pt-BR"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300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sz="1300" b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 </a:t>
            </a:r>
            <a:r>
              <a:rPr sz="1300" b="1" dirty="0" err="1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ELIMINAR ou EVITAR o acúmulo de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dirty="0" err="1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água</a:t>
            </a:r>
            <a:r>
              <a:rPr sz="1300" b="1" dirty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OS TIPOS DE RECIPIENTES</a:t>
            </a:r>
            <a:r>
              <a:rPr sz="1300" b="1" dirty="0" smtClean="0">
                <a:solidFill>
                  <a:srgbClr val="004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4605" y="6378711"/>
            <a:ext cx="2515235" cy="80835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lang="pt-BR" sz="1600" spc="85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+</a:t>
            </a:r>
            <a:r>
              <a:rPr sz="1600" spc="-90" dirty="0" smtClean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sz="1600" spc="-29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I</a:t>
            </a:r>
            <a:r>
              <a:rPr sz="1600" spc="-125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n</a:t>
            </a:r>
            <a:r>
              <a:rPr sz="1600" spc="-4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f</a:t>
            </a:r>
            <a:r>
              <a:rPr sz="1600" spc="-7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o</a:t>
            </a:r>
            <a:r>
              <a:rPr sz="1600" spc="-10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r</a:t>
            </a:r>
            <a:r>
              <a:rPr sz="1600" spc="-185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m</a:t>
            </a:r>
            <a:r>
              <a:rPr sz="1600" spc="-145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a</a:t>
            </a:r>
            <a:r>
              <a:rPr sz="1600" spc="-75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ç</a:t>
            </a:r>
            <a:r>
              <a:rPr sz="1600" spc="-7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õ</a:t>
            </a:r>
            <a:r>
              <a:rPr sz="1600" spc="-10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e</a:t>
            </a:r>
            <a:r>
              <a:rPr sz="1600" spc="-120" dirty="0">
                <a:solidFill>
                  <a:srgbClr val="E9080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s</a:t>
            </a:r>
            <a:endParaRPr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1200" b="1" spc="-50" dirty="0">
                <a:latin typeface="Tahoma"/>
                <a:cs typeface="Tahoma"/>
              </a:rPr>
              <a:t>E</a:t>
            </a:r>
            <a:r>
              <a:rPr sz="1200" b="1" spc="-70" dirty="0">
                <a:latin typeface="Tahoma"/>
                <a:cs typeface="Tahoma"/>
              </a:rPr>
              <a:t>-</a:t>
            </a:r>
            <a:r>
              <a:rPr sz="1200" b="1" spc="-135" dirty="0">
                <a:latin typeface="Tahoma"/>
                <a:cs typeface="Tahoma"/>
              </a:rPr>
              <a:t>m</a:t>
            </a:r>
            <a:r>
              <a:rPr sz="1200" b="1" spc="-105" dirty="0">
                <a:latin typeface="Tahoma"/>
                <a:cs typeface="Tahoma"/>
              </a:rPr>
              <a:t>a</a:t>
            </a:r>
            <a:r>
              <a:rPr sz="1200" b="1" spc="-55" dirty="0">
                <a:latin typeface="Tahoma"/>
                <a:cs typeface="Tahoma"/>
              </a:rPr>
              <a:t>i</a:t>
            </a:r>
            <a:r>
              <a:rPr sz="1200" b="1" spc="-60" dirty="0">
                <a:latin typeface="Tahoma"/>
                <a:cs typeface="Tahoma"/>
              </a:rPr>
              <a:t>l</a:t>
            </a:r>
            <a:r>
              <a:rPr sz="1200" b="1" spc="-125" dirty="0">
                <a:latin typeface="Tahoma"/>
                <a:cs typeface="Tahoma"/>
              </a:rPr>
              <a:t>:</a:t>
            </a:r>
            <a:r>
              <a:rPr sz="1200" b="1" spc="-50" dirty="0">
                <a:latin typeface="Tahoma"/>
                <a:cs typeface="Tahoma"/>
              </a:rPr>
              <a:t> </a:t>
            </a:r>
            <a:r>
              <a:rPr sz="1200" spc="5" dirty="0">
                <a:latin typeface="Tahoma"/>
                <a:cs typeface="Tahoma"/>
                <a:hlinkClick r:id="rId7"/>
              </a:rPr>
              <a:t>d</a:t>
            </a:r>
            <a:r>
              <a:rPr sz="1200" dirty="0">
                <a:latin typeface="Tahoma"/>
                <a:cs typeface="Tahoma"/>
                <a:hlinkClick r:id="rId7"/>
              </a:rPr>
              <a:t>en</a:t>
            </a:r>
            <a:r>
              <a:rPr sz="1200" spc="-40" dirty="0">
                <a:latin typeface="Tahoma"/>
                <a:cs typeface="Tahoma"/>
                <a:hlinkClick r:id="rId7"/>
              </a:rPr>
              <a:t>g</a:t>
            </a:r>
            <a:r>
              <a:rPr sz="1200" spc="-5" dirty="0">
                <a:latin typeface="Tahoma"/>
                <a:cs typeface="Tahoma"/>
                <a:hlinkClick r:id="rId7"/>
              </a:rPr>
              <a:t>u</a:t>
            </a:r>
            <a:r>
              <a:rPr sz="1200" dirty="0">
                <a:latin typeface="Tahoma"/>
                <a:cs typeface="Tahoma"/>
                <a:hlinkClick r:id="rId7"/>
              </a:rPr>
              <a:t>e</a:t>
            </a:r>
            <a:r>
              <a:rPr sz="1200" spc="-90" dirty="0">
                <a:latin typeface="Tahoma"/>
                <a:cs typeface="Tahoma"/>
                <a:hlinkClick r:id="rId7"/>
              </a:rPr>
              <a:t>@</a:t>
            </a:r>
            <a:r>
              <a:rPr sz="1200" spc="-5" dirty="0">
                <a:latin typeface="Tahoma"/>
                <a:cs typeface="Tahoma"/>
                <a:hlinkClick r:id="rId7"/>
              </a:rPr>
              <a:t>u</a:t>
            </a:r>
            <a:r>
              <a:rPr sz="1200" dirty="0">
                <a:latin typeface="Tahoma"/>
                <a:cs typeface="Tahoma"/>
                <a:hlinkClick r:id="rId7"/>
              </a:rPr>
              <a:t>n</a:t>
            </a:r>
            <a:r>
              <a:rPr sz="1200" spc="10" dirty="0">
                <a:latin typeface="Tahoma"/>
                <a:cs typeface="Tahoma"/>
                <a:hlinkClick r:id="rId7"/>
              </a:rPr>
              <a:t>i</a:t>
            </a:r>
            <a:r>
              <a:rPr sz="1200" spc="15" dirty="0">
                <a:latin typeface="Tahoma"/>
                <a:cs typeface="Tahoma"/>
                <a:hlinkClick r:id="rId7"/>
              </a:rPr>
              <a:t>c</a:t>
            </a:r>
            <a:r>
              <a:rPr sz="1200" spc="-35" dirty="0">
                <a:latin typeface="Tahoma"/>
                <a:cs typeface="Tahoma"/>
                <a:hlinkClick r:id="rId7"/>
              </a:rPr>
              <a:t>a</a:t>
            </a:r>
            <a:r>
              <a:rPr sz="1200" spc="-25" dirty="0">
                <a:latin typeface="Tahoma"/>
                <a:cs typeface="Tahoma"/>
                <a:hlinkClick r:id="rId7"/>
              </a:rPr>
              <a:t>m</a:t>
            </a:r>
            <a:r>
              <a:rPr sz="1200" spc="5" dirty="0">
                <a:latin typeface="Tahoma"/>
                <a:cs typeface="Tahoma"/>
                <a:hlinkClick r:id="rId7"/>
              </a:rPr>
              <a:t>p</a:t>
            </a:r>
            <a:r>
              <a:rPr sz="1200" spc="-85" dirty="0">
                <a:latin typeface="Tahoma"/>
                <a:cs typeface="Tahoma"/>
                <a:hlinkClick r:id="rId7"/>
              </a:rPr>
              <a:t>.</a:t>
            </a:r>
            <a:r>
              <a:rPr sz="1200" spc="5" dirty="0">
                <a:latin typeface="Tahoma"/>
                <a:cs typeface="Tahoma"/>
                <a:hlinkClick r:id="rId7"/>
              </a:rPr>
              <a:t>b</a:t>
            </a:r>
            <a:r>
              <a:rPr sz="1200" dirty="0">
                <a:latin typeface="Tahoma"/>
                <a:cs typeface="Tahoma"/>
                <a:hlinkClick r:id="rId7"/>
              </a:rPr>
              <a:t>r</a:t>
            </a:r>
            <a:endParaRPr sz="12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200" b="1" spc="30" dirty="0">
                <a:latin typeface="Tahoma"/>
                <a:cs typeface="Tahoma"/>
              </a:rPr>
              <a:t>V</a:t>
            </a:r>
            <a:r>
              <a:rPr sz="1200" b="1" spc="-55" dirty="0">
                <a:latin typeface="Tahoma"/>
                <a:cs typeface="Tahoma"/>
              </a:rPr>
              <a:t>i</a:t>
            </a:r>
            <a:r>
              <a:rPr sz="1200" b="1" spc="-90" dirty="0">
                <a:latin typeface="Tahoma"/>
                <a:cs typeface="Tahoma"/>
              </a:rPr>
              <a:t>s</a:t>
            </a:r>
            <a:r>
              <a:rPr sz="1200" b="1" spc="-55" dirty="0">
                <a:latin typeface="Tahoma"/>
                <a:cs typeface="Tahoma"/>
              </a:rPr>
              <a:t>i</a:t>
            </a:r>
            <a:r>
              <a:rPr sz="1200" b="1" spc="-50" dirty="0">
                <a:latin typeface="Tahoma"/>
                <a:cs typeface="Tahoma"/>
              </a:rPr>
              <a:t>t</a:t>
            </a:r>
            <a:r>
              <a:rPr sz="1200" b="1" spc="-70" dirty="0">
                <a:latin typeface="Tahoma"/>
                <a:cs typeface="Tahoma"/>
              </a:rPr>
              <a:t>e </a:t>
            </a:r>
            <a:r>
              <a:rPr sz="1200" b="1" spc="-50" dirty="0">
                <a:latin typeface="Tahoma"/>
                <a:cs typeface="Tahoma"/>
              </a:rPr>
              <a:t>o</a:t>
            </a:r>
            <a:r>
              <a:rPr sz="1200" b="1" spc="-70" dirty="0">
                <a:latin typeface="Tahoma"/>
                <a:cs typeface="Tahoma"/>
              </a:rPr>
              <a:t> </a:t>
            </a:r>
            <a:r>
              <a:rPr sz="1200" b="1" spc="-90" dirty="0">
                <a:latin typeface="Tahoma"/>
                <a:cs typeface="Tahoma"/>
              </a:rPr>
              <a:t>s</a:t>
            </a:r>
            <a:r>
              <a:rPr sz="1200" b="1" spc="-55" dirty="0">
                <a:latin typeface="Tahoma"/>
                <a:cs typeface="Tahoma"/>
              </a:rPr>
              <a:t>i</a:t>
            </a:r>
            <a:r>
              <a:rPr sz="1200" b="1" spc="-50" dirty="0">
                <a:latin typeface="Tahoma"/>
                <a:cs typeface="Tahoma"/>
              </a:rPr>
              <a:t>t</a:t>
            </a:r>
            <a:r>
              <a:rPr sz="1200" b="1" spc="-70" dirty="0">
                <a:latin typeface="Tahoma"/>
                <a:cs typeface="Tahoma"/>
              </a:rPr>
              <a:t>e</a:t>
            </a:r>
            <a:r>
              <a:rPr sz="1200" b="1" spc="-125" dirty="0">
                <a:latin typeface="Tahoma"/>
                <a:cs typeface="Tahoma"/>
              </a:rPr>
              <a:t>:</a:t>
            </a:r>
            <a:r>
              <a:rPr sz="1200" b="1" spc="-50" dirty="0">
                <a:latin typeface="Tahoma"/>
                <a:cs typeface="Tahoma"/>
              </a:rPr>
              <a:t> </a:t>
            </a:r>
            <a:r>
              <a:rPr sz="1200" spc="50" dirty="0">
                <a:latin typeface="Tahoma"/>
                <a:cs typeface="Tahoma"/>
                <a:hlinkClick r:id="rId8"/>
              </a:rPr>
              <a:t>www</a:t>
            </a:r>
            <a:r>
              <a:rPr sz="1200" spc="-85" dirty="0">
                <a:latin typeface="Tahoma"/>
                <a:cs typeface="Tahoma"/>
                <a:hlinkClick r:id="rId8"/>
              </a:rPr>
              <a:t>.</a:t>
            </a:r>
            <a:r>
              <a:rPr sz="1200" spc="15" dirty="0">
                <a:latin typeface="Tahoma"/>
                <a:cs typeface="Tahoma"/>
                <a:hlinkClick r:id="rId8"/>
              </a:rPr>
              <a:t>c</a:t>
            </a:r>
            <a:r>
              <a:rPr sz="1200" dirty="0">
                <a:latin typeface="Tahoma"/>
                <a:cs typeface="Tahoma"/>
                <a:hlinkClick r:id="rId8"/>
              </a:rPr>
              <a:t>e</a:t>
            </a:r>
            <a:r>
              <a:rPr sz="1200" spc="15" dirty="0">
                <a:latin typeface="Tahoma"/>
                <a:cs typeface="Tahoma"/>
                <a:hlinkClick r:id="rId8"/>
              </a:rPr>
              <a:t>c</a:t>
            </a:r>
            <a:r>
              <a:rPr sz="1200" spc="25" dirty="0">
                <a:latin typeface="Tahoma"/>
                <a:cs typeface="Tahoma"/>
                <a:hlinkClick r:id="rId8"/>
              </a:rPr>
              <a:t>o</a:t>
            </a:r>
            <a:r>
              <a:rPr sz="1200" spc="-25" dirty="0">
                <a:latin typeface="Tahoma"/>
                <a:cs typeface="Tahoma"/>
                <a:hlinkClick r:id="rId8"/>
              </a:rPr>
              <a:t>m</a:t>
            </a:r>
            <a:r>
              <a:rPr sz="1200" spc="-85" dirty="0">
                <a:latin typeface="Tahoma"/>
                <a:cs typeface="Tahoma"/>
                <a:hlinkClick r:id="rId8"/>
              </a:rPr>
              <a:t>.</a:t>
            </a:r>
            <a:r>
              <a:rPr sz="1200" spc="-5" dirty="0">
                <a:latin typeface="Tahoma"/>
                <a:cs typeface="Tahoma"/>
                <a:hlinkClick r:id="rId8"/>
              </a:rPr>
              <a:t>u</a:t>
            </a:r>
            <a:r>
              <a:rPr sz="1200" dirty="0">
                <a:latin typeface="Tahoma"/>
                <a:cs typeface="Tahoma"/>
                <a:hlinkClick r:id="rId8"/>
              </a:rPr>
              <a:t>n</a:t>
            </a:r>
            <a:r>
              <a:rPr sz="1200" spc="10" dirty="0">
                <a:latin typeface="Tahoma"/>
                <a:cs typeface="Tahoma"/>
                <a:hlinkClick r:id="rId8"/>
              </a:rPr>
              <a:t>i</a:t>
            </a:r>
            <a:r>
              <a:rPr sz="1200" spc="15" dirty="0">
                <a:latin typeface="Tahoma"/>
                <a:cs typeface="Tahoma"/>
                <a:hlinkClick r:id="rId8"/>
              </a:rPr>
              <a:t>c</a:t>
            </a:r>
            <a:r>
              <a:rPr sz="1200" spc="-35" dirty="0">
                <a:latin typeface="Tahoma"/>
                <a:cs typeface="Tahoma"/>
                <a:hlinkClick r:id="rId8"/>
              </a:rPr>
              <a:t>a</a:t>
            </a:r>
            <a:r>
              <a:rPr sz="1200" spc="-25" dirty="0">
                <a:latin typeface="Tahoma"/>
                <a:cs typeface="Tahoma"/>
                <a:hlinkClick r:id="rId8"/>
              </a:rPr>
              <a:t>m</a:t>
            </a:r>
            <a:r>
              <a:rPr sz="1200" spc="5" dirty="0">
                <a:latin typeface="Tahoma"/>
                <a:cs typeface="Tahoma"/>
                <a:hlinkClick r:id="rId8"/>
              </a:rPr>
              <a:t>p</a:t>
            </a:r>
            <a:r>
              <a:rPr sz="1200" spc="-85" dirty="0">
                <a:latin typeface="Tahoma"/>
                <a:cs typeface="Tahoma"/>
                <a:hlinkClick r:id="rId8"/>
              </a:rPr>
              <a:t>.</a:t>
            </a:r>
            <a:r>
              <a:rPr sz="1200" spc="5" dirty="0">
                <a:latin typeface="Tahoma"/>
                <a:cs typeface="Tahoma"/>
                <a:hlinkClick r:id="rId8"/>
              </a:rPr>
              <a:t>b</a:t>
            </a:r>
            <a:r>
              <a:rPr sz="1200" dirty="0">
                <a:latin typeface="Tahoma"/>
                <a:cs typeface="Tahoma"/>
                <a:hlinkClick r:id="rId8"/>
              </a:rPr>
              <a:t>r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32" name="Rosto feliz 31"/>
          <p:cNvSpPr/>
          <p:nvPr/>
        </p:nvSpPr>
        <p:spPr>
          <a:xfrm>
            <a:off x="2874983" y="223163"/>
            <a:ext cx="346033" cy="343893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" y="0"/>
            <a:ext cx="10060940" cy="7772400"/>
            <a:chOff x="11" y="0"/>
            <a:chExt cx="10060940" cy="7772400"/>
          </a:xfrm>
        </p:grpSpPr>
        <p:sp>
          <p:nvSpPr>
            <p:cNvPr id="3" name="object 3"/>
            <p:cNvSpPr/>
            <p:nvPr/>
          </p:nvSpPr>
          <p:spPr>
            <a:xfrm>
              <a:off x="11" y="2189259"/>
              <a:ext cx="3352800" cy="4010025"/>
            </a:xfrm>
            <a:custGeom>
              <a:avLst/>
              <a:gdLst/>
              <a:ahLst/>
              <a:cxnLst/>
              <a:rect l="l" t="t" r="r" b="b"/>
              <a:pathLst>
                <a:path w="3352800" h="4010025">
                  <a:moveTo>
                    <a:pt x="3352777" y="4010024"/>
                  </a:moveTo>
                  <a:lnTo>
                    <a:pt x="0" y="4010024"/>
                  </a:lnTo>
                  <a:lnTo>
                    <a:pt x="0" y="0"/>
                  </a:lnTo>
                  <a:lnTo>
                    <a:pt x="3352777" y="0"/>
                  </a:lnTo>
                  <a:lnTo>
                    <a:pt x="3352777" y="4010024"/>
                  </a:lnTo>
                  <a:close/>
                </a:path>
              </a:pathLst>
            </a:custGeom>
            <a:solidFill>
              <a:srgbClr val="FFCA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08" y="12"/>
              <a:ext cx="6705600" cy="7772400"/>
            </a:xfrm>
            <a:custGeom>
              <a:avLst/>
              <a:gdLst/>
              <a:ahLst/>
              <a:cxnLst/>
              <a:rect l="l" t="t" r="r" b="b"/>
              <a:pathLst>
                <a:path w="6705600" h="7772400">
                  <a:moveTo>
                    <a:pt x="3352800" y="6198413"/>
                  </a:moveTo>
                  <a:lnTo>
                    <a:pt x="0" y="6198413"/>
                  </a:lnTo>
                  <a:lnTo>
                    <a:pt x="0" y="7772400"/>
                  </a:lnTo>
                  <a:lnTo>
                    <a:pt x="3352800" y="7772400"/>
                  </a:lnTo>
                  <a:lnTo>
                    <a:pt x="3352800" y="6198413"/>
                  </a:lnTo>
                  <a:close/>
                </a:path>
                <a:path w="6705600" h="7772400">
                  <a:moveTo>
                    <a:pt x="6705600" y="0"/>
                  </a:moveTo>
                  <a:lnTo>
                    <a:pt x="3352800" y="0"/>
                  </a:lnTo>
                  <a:lnTo>
                    <a:pt x="3352800" y="2190750"/>
                  </a:lnTo>
                  <a:lnTo>
                    <a:pt x="6705600" y="2190750"/>
                  </a:lnTo>
                  <a:lnTo>
                    <a:pt x="6705600" y="0"/>
                  </a:lnTo>
                  <a:close/>
                </a:path>
              </a:pathLst>
            </a:custGeom>
            <a:solidFill>
              <a:srgbClr val="FFB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4909" y="2189259"/>
              <a:ext cx="3352800" cy="4010025"/>
            </a:xfrm>
            <a:custGeom>
              <a:avLst/>
              <a:gdLst/>
              <a:ahLst/>
              <a:cxnLst/>
              <a:rect l="l" t="t" r="r" b="b"/>
              <a:pathLst>
                <a:path w="3352800" h="4010025">
                  <a:moveTo>
                    <a:pt x="3352799" y="4010024"/>
                  </a:moveTo>
                  <a:lnTo>
                    <a:pt x="0" y="4010024"/>
                  </a:lnTo>
                  <a:lnTo>
                    <a:pt x="0" y="0"/>
                  </a:lnTo>
                  <a:lnTo>
                    <a:pt x="3352799" y="0"/>
                  </a:lnTo>
                  <a:lnTo>
                    <a:pt x="3352799" y="4010024"/>
                  </a:lnTo>
                  <a:close/>
                </a:path>
              </a:pathLst>
            </a:custGeom>
            <a:solidFill>
              <a:srgbClr val="FFE8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54963" y="6198417"/>
              <a:ext cx="3352800" cy="1574165"/>
            </a:xfrm>
            <a:custGeom>
              <a:avLst/>
              <a:gdLst/>
              <a:ahLst/>
              <a:cxnLst/>
              <a:rect l="l" t="t" r="r" b="b"/>
              <a:pathLst>
                <a:path w="3352800" h="1574165">
                  <a:moveTo>
                    <a:pt x="0" y="0"/>
                  </a:moveTo>
                  <a:lnTo>
                    <a:pt x="3352691" y="0"/>
                  </a:lnTo>
                  <a:lnTo>
                    <a:pt x="3352691" y="1573982"/>
                  </a:lnTo>
                  <a:lnTo>
                    <a:pt x="0" y="15739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07709" y="0"/>
              <a:ext cx="3352800" cy="781050"/>
            </a:xfrm>
            <a:custGeom>
              <a:avLst/>
              <a:gdLst/>
              <a:ahLst/>
              <a:cxnLst/>
              <a:rect l="l" t="t" r="r" b="b"/>
              <a:pathLst>
                <a:path w="3352800" h="781050">
                  <a:moveTo>
                    <a:pt x="3352799" y="781049"/>
                  </a:moveTo>
                  <a:lnTo>
                    <a:pt x="0" y="781049"/>
                  </a:lnTo>
                  <a:lnTo>
                    <a:pt x="0" y="0"/>
                  </a:lnTo>
                  <a:lnTo>
                    <a:pt x="3352799" y="0"/>
                  </a:lnTo>
                  <a:lnTo>
                    <a:pt x="3352799" y="78104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3499" y="927250"/>
              <a:ext cx="657224" cy="65722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62165" y="1690793"/>
              <a:ext cx="638174" cy="63817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62165" y="2418965"/>
              <a:ext cx="666749" cy="67627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74940" y="3938002"/>
              <a:ext cx="666749" cy="63817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62165" y="3170404"/>
              <a:ext cx="685799" cy="68579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67725" y="4698944"/>
              <a:ext cx="676274" cy="64769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13876" y="6253815"/>
              <a:ext cx="628649" cy="64769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07734" y="7016477"/>
              <a:ext cx="619124" cy="63817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87448" y="5480495"/>
              <a:ext cx="657224" cy="666749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514749" y="2971800"/>
            <a:ext cx="2983015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617220" algn="l"/>
                <a:tab pos="999490" algn="l"/>
                <a:tab pos="1502410" algn="l"/>
                <a:tab pos="1956435" algn="l"/>
                <a:tab pos="2733675" algn="l"/>
              </a:tabLst>
            </a:pPr>
            <a:r>
              <a:rPr sz="1200" spc="-10" dirty="0" err="1" smtClean="0">
                <a:latin typeface="Microsoft Sans Serif"/>
                <a:cs typeface="Microsoft Sans Serif"/>
              </a:rPr>
              <a:t>Cerca</a:t>
            </a:r>
            <a:r>
              <a:rPr sz="1200" spc="-10" dirty="0" smtClean="0">
                <a:latin typeface="Microsoft Sans Serif"/>
                <a:cs typeface="Microsoft Sans Serif"/>
              </a:rPr>
              <a:t>	</a:t>
            </a:r>
            <a:r>
              <a:rPr sz="1200" spc="65" dirty="0" smtClean="0">
                <a:latin typeface="Microsoft Sans Serif"/>
                <a:cs typeface="Microsoft Sans Serif"/>
              </a:rPr>
              <a:t>d</a:t>
            </a:r>
            <a:r>
              <a:rPr sz="1200" spc="5" dirty="0" smtClean="0">
                <a:latin typeface="Microsoft Sans Serif"/>
                <a:cs typeface="Microsoft Sans Serif"/>
              </a:rPr>
              <a:t>e	</a:t>
            </a:r>
            <a:r>
              <a:rPr sz="1200" b="1" spc="-15" dirty="0" smtClean="0">
                <a:latin typeface="Microsoft Sans Serif"/>
                <a:cs typeface="Microsoft Sans Serif"/>
              </a:rPr>
              <a:t>80%	</a:t>
            </a:r>
            <a:r>
              <a:rPr sz="1200" b="1" spc="10" dirty="0" smtClean="0">
                <a:latin typeface="Microsoft Sans Serif"/>
                <a:cs typeface="Microsoft Sans Serif"/>
              </a:rPr>
              <a:t>das	</a:t>
            </a:r>
            <a:r>
              <a:rPr sz="1200" b="1" spc="5" dirty="0" err="1" smtClean="0">
                <a:latin typeface="Microsoft Sans Serif"/>
                <a:cs typeface="Microsoft Sans Serif"/>
              </a:rPr>
              <a:t>pessoas</a:t>
            </a:r>
            <a:r>
              <a:rPr lang="pt-BR" sz="1200" b="1" spc="5" dirty="0">
                <a:latin typeface="Microsoft Sans Serif"/>
                <a:cs typeface="Microsoft Sans Serif"/>
              </a:rPr>
              <a:t> </a:t>
            </a:r>
            <a:r>
              <a:rPr sz="1200" b="1" spc="40" dirty="0" err="1" smtClean="0">
                <a:latin typeface="Microsoft Sans Serif"/>
                <a:cs typeface="Microsoft Sans Serif"/>
              </a:rPr>
              <a:t>não</a:t>
            </a:r>
            <a:r>
              <a:rPr lang="pt-BR" sz="1200" b="1" spc="40" dirty="0" smtClean="0">
                <a:latin typeface="Microsoft Sans Serif"/>
                <a:cs typeface="Microsoft Sans Serif"/>
              </a:rPr>
              <a:t> desenvolvem manifestações clínicas</a:t>
            </a:r>
            <a:r>
              <a:rPr lang="pt-BR" sz="1200" spc="40" dirty="0" smtClean="0">
                <a:latin typeface="Microsoft Sans Serif"/>
                <a:cs typeface="Microsoft Sans Serif"/>
              </a:rPr>
              <a:t>. 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617220" algn="l"/>
                <a:tab pos="999490" algn="l"/>
                <a:tab pos="1502410" algn="l"/>
                <a:tab pos="1956435" algn="l"/>
                <a:tab pos="2733675" algn="l"/>
              </a:tabLst>
            </a:pPr>
            <a:r>
              <a:rPr lang="pt-BR" sz="1200" spc="40" dirty="0" smtClean="0">
                <a:latin typeface="Microsoft Sans Serif"/>
                <a:cs typeface="Microsoft Sans Serif"/>
              </a:rPr>
              <a:t>Febre entre 37,8 e 38,5°C, dores nas  articulações, dor muscular, dor de cabeça, conjuntivite (não purulenta e não pruriginosa), hipersensibilidade nos olhos, manchas vermelhas na pele e com prurido.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14749" y="4572000"/>
            <a:ext cx="3024505" cy="13970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988060">
              <a:lnSpc>
                <a:spcPct val="100000"/>
              </a:lnSpc>
              <a:spcBef>
                <a:spcPts val="459"/>
              </a:spcBef>
            </a:pPr>
            <a:r>
              <a:rPr sz="1200" b="1" spc="-15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TRATAMENTO</a:t>
            </a:r>
            <a:endParaRPr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 algn="ctr">
              <a:lnSpc>
                <a:spcPct val="125000"/>
              </a:lnSpc>
            </a:pPr>
            <a:r>
              <a:rPr sz="1200" spc="35" dirty="0" err="1">
                <a:latin typeface="Microsoft Sans Serif"/>
                <a:cs typeface="Microsoft Sans Serif"/>
              </a:rPr>
              <a:t>Também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40" dirty="0" err="1" smtClean="0">
                <a:latin typeface="Microsoft Sans Serif"/>
                <a:cs typeface="Microsoft Sans Serif"/>
              </a:rPr>
              <a:t>não</a:t>
            </a:r>
            <a:r>
              <a:rPr sz="1200" spc="45" dirty="0" smtClean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existe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60" dirty="0">
                <a:latin typeface="Microsoft Sans Serif"/>
                <a:cs typeface="Microsoft Sans Serif"/>
              </a:rPr>
              <a:t>tratamento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15" dirty="0">
                <a:latin typeface="Microsoft Sans Serif"/>
                <a:cs typeface="Microsoft Sans Serif"/>
              </a:rPr>
              <a:t>específico. </a:t>
            </a:r>
            <a:r>
              <a:rPr sz="1200" dirty="0">
                <a:latin typeface="Microsoft Sans Serif"/>
                <a:cs typeface="Microsoft Sans Serif"/>
              </a:rPr>
              <a:t>Para </a:t>
            </a:r>
            <a:r>
              <a:rPr sz="1200" spc="10" dirty="0">
                <a:latin typeface="Microsoft Sans Serif"/>
                <a:cs typeface="Microsoft Sans Serif"/>
              </a:rPr>
              <a:t>os </a:t>
            </a:r>
            <a:r>
              <a:rPr sz="1200" spc="-10" dirty="0">
                <a:latin typeface="Microsoft Sans Serif"/>
                <a:cs typeface="Microsoft Sans Serif"/>
              </a:rPr>
              <a:t>casos </a:t>
            </a:r>
            <a:r>
              <a:rPr sz="1200" spc="35" dirty="0">
                <a:latin typeface="Microsoft Sans Serif"/>
                <a:cs typeface="Microsoft Sans Serif"/>
              </a:rPr>
              <a:t>sintomáticos </a:t>
            </a:r>
            <a:r>
              <a:rPr sz="1200" spc="5" dirty="0">
                <a:latin typeface="Microsoft Sans Serif"/>
                <a:cs typeface="Microsoft Sans Serif"/>
              </a:rPr>
              <a:t>é 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recomendado </a:t>
            </a:r>
            <a:r>
              <a:rPr sz="1200" spc="55" dirty="0">
                <a:latin typeface="Microsoft Sans Serif"/>
                <a:cs typeface="Microsoft Sans Serif"/>
              </a:rPr>
              <a:t>o </a:t>
            </a:r>
            <a:r>
              <a:rPr sz="1200" spc="30" dirty="0">
                <a:latin typeface="Microsoft Sans Serif"/>
                <a:cs typeface="Microsoft Sans Serif"/>
              </a:rPr>
              <a:t>uso </a:t>
            </a:r>
            <a:r>
              <a:rPr sz="1200" spc="35" dirty="0">
                <a:latin typeface="Microsoft Sans Serif"/>
                <a:cs typeface="Microsoft Sans Serif"/>
              </a:rPr>
              <a:t>de </a:t>
            </a:r>
            <a:r>
              <a:rPr sz="1200" spc="20" dirty="0">
                <a:latin typeface="Microsoft Sans Serif"/>
                <a:cs typeface="Microsoft Sans Serif"/>
              </a:rPr>
              <a:t>medicação </a:t>
            </a:r>
            <a:r>
              <a:rPr sz="1200" spc="35" dirty="0">
                <a:latin typeface="Microsoft Sans Serif"/>
                <a:cs typeface="Microsoft Sans Serif"/>
              </a:rPr>
              <a:t>para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febre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spc="40" dirty="0">
                <a:latin typeface="Microsoft Sans Serif"/>
                <a:cs typeface="Microsoft Sans Serif"/>
              </a:rPr>
              <a:t>dor,</a:t>
            </a:r>
            <a:r>
              <a:rPr sz="1200" spc="45" dirty="0">
                <a:latin typeface="Microsoft Sans Serif"/>
                <a:cs typeface="Microsoft Sans Serif"/>
              </a:rPr>
              <a:t> repouso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spc="25" dirty="0">
                <a:latin typeface="Microsoft Sans Serif"/>
                <a:cs typeface="Microsoft Sans Serif"/>
              </a:rPr>
              <a:t>ingestão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líquidos.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0794" y="5022850"/>
            <a:ext cx="3025140" cy="107315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975994">
              <a:lnSpc>
                <a:spcPct val="100000"/>
              </a:lnSpc>
              <a:spcBef>
                <a:spcPts val="310"/>
              </a:spcBef>
            </a:pPr>
            <a:r>
              <a:rPr sz="1200" b="1" spc="5" dirty="0">
                <a:solidFill>
                  <a:srgbClr val="004AAC"/>
                </a:solidFill>
                <a:latin typeface="Tahoma"/>
                <a:cs typeface="Tahoma"/>
              </a:rPr>
              <a:t>TRATAMENTO</a:t>
            </a:r>
            <a:endParaRPr sz="1200" dirty="0">
              <a:latin typeface="Tahoma"/>
              <a:cs typeface="Tahoma"/>
            </a:endParaRPr>
          </a:p>
          <a:p>
            <a:pPr marL="12700" marR="5080" algn="ctr">
              <a:lnSpc>
                <a:spcPct val="114599"/>
              </a:lnSpc>
            </a:pPr>
            <a:r>
              <a:rPr sz="1200" spc="30" dirty="0">
                <a:latin typeface="Microsoft Sans Serif"/>
                <a:cs typeface="Microsoft Sans Serif"/>
              </a:rPr>
              <a:t>Não</a:t>
            </a:r>
            <a:r>
              <a:rPr sz="1200" spc="35" dirty="0">
                <a:latin typeface="Microsoft Sans Serif"/>
                <a:cs typeface="Microsoft Sans Serif"/>
              </a:rPr>
              <a:t> existem</a:t>
            </a:r>
            <a:r>
              <a:rPr sz="1200" spc="40" dirty="0">
                <a:latin typeface="Microsoft Sans Serif"/>
                <a:cs typeface="Microsoft Sans Serif"/>
              </a:rPr>
              <a:t> medicamentos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10" dirty="0">
                <a:latin typeface="Microsoft Sans Serif"/>
                <a:cs typeface="Microsoft Sans Serif"/>
              </a:rPr>
              <a:t>específicos 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para </a:t>
            </a:r>
            <a:r>
              <a:rPr sz="1200" spc="50" dirty="0">
                <a:latin typeface="Microsoft Sans Serif"/>
                <a:cs typeface="Microsoft Sans Serif"/>
              </a:rPr>
              <a:t>combater </a:t>
            </a:r>
            <a:r>
              <a:rPr sz="1200" spc="55" dirty="0">
                <a:latin typeface="Microsoft Sans Serif"/>
                <a:cs typeface="Microsoft Sans Serif"/>
              </a:rPr>
              <a:t>o </a:t>
            </a:r>
            <a:r>
              <a:rPr sz="1200" spc="20" dirty="0">
                <a:latin typeface="Microsoft Sans Serif"/>
                <a:cs typeface="Microsoft Sans Serif"/>
              </a:rPr>
              <a:t>vírus. </a:t>
            </a:r>
            <a:r>
              <a:rPr sz="1200" spc="10" dirty="0">
                <a:latin typeface="Microsoft Sans Serif"/>
                <a:cs typeface="Microsoft Sans Serif"/>
              </a:rPr>
              <a:t>Recomenda-se </a:t>
            </a:r>
            <a:r>
              <a:rPr sz="1200" spc="55" dirty="0">
                <a:latin typeface="Microsoft Sans Serif"/>
                <a:cs typeface="Microsoft Sans Serif"/>
              </a:rPr>
              <a:t>o 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uso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</a:t>
            </a:r>
            <a:r>
              <a:rPr sz="1200" spc="40" dirty="0">
                <a:latin typeface="Microsoft Sans Serif"/>
                <a:cs typeface="Microsoft Sans Serif"/>
              </a:rPr>
              <a:t> antitérmicos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medidas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hidratação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repouso.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200" y="2448560"/>
            <a:ext cx="3140178" cy="2428240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45085" algn="ctr">
              <a:lnSpc>
                <a:spcPct val="100000"/>
              </a:lnSpc>
              <a:spcBef>
                <a:spcPts val="1275"/>
              </a:spcBef>
            </a:pPr>
            <a:r>
              <a:rPr sz="2000" b="1" spc="-35" dirty="0">
                <a:solidFill>
                  <a:srgbClr val="004AAC"/>
                </a:solidFill>
                <a:uFill>
                  <a:solidFill>
                    <a:srgbClr val="004AAC"/>
                  </a:solidFill>
                </a:uFill>
                <a:latin typeface="Tahoma"/>
                <a:cs typeface="Tahoma"/>
              </a:rPr>
              <a:t>DENGUE</a:t>
            </a:r>
            <a:endParaRPr sz="2000" dirty="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  <a:spcBef>
                <a:spcPts val="705"/>
              </a:spcBef>
            </a:pPr>
            <a:r>
              <a:rPr sz="1200" b="1" spc="-10" dirty="0">
                <a:solidFill>
                  <a:srgbClr val="004AAC"/>
                </a:solidFill>
                <a:latin typeface="Tahoma"/>
                <a:cs typeface="Tahoma"/>
              </a:rPr>
              <a:t>SINTOMAS</a:t>
            </a:r>
            <a:endParaRPr sz="1200" dirty="0">
              <a:latin typeface="Tahoma"/>
              <a:cs typeface="Tahoma"/>
            </a:endParaRPr>
          </a:p>
          <a:p>
            <a:pPr marL="12700" marR="5080" algn="ctr">
              <a:lnSpc>
                <a:spcPct val="114599"/>
              </a:lnSpc>
            </a:pPr>
            <a:r>
              <a:rPr sz="1200" spc="45" dirty="0">
                <a:latin typeface="Microsoft Sans Serif"/>
                <a:cs typeface="Microsoft Sans Serif"/>
              </a:rPr>
              <a:t>Normalmente,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a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50" dirty="0">
                <a:latin typeface="Microsoft Sans Serif"/>
                <a:cs typeface="Microsoft Sans Serif"/>
              </a:rPr>
              <a:t>primeira  </a:t>
            </a:r>
            <a:r>
              <a:rPr sz="1200" spc="30" dirty="0">
                <a:latin typeface="Microsoft Sans Serif"/>
                <a:cs typeface="Microsoft Sans Serif"/>
              </a:rPr>
              <a:t>manifestação 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da dengue </a:t>
            </a:r>
            <a:r>
              <a:rPr sz="1200" spc="5" dirty="0">
                <a:latin typeface="Microsoft Sans Serif"/>
                <a:cs typeface="Microsoft Sans Serif"/>
              </a:rPr>
              <a:t>é </a:t>
            </a:r>
            <a:r>
              <a:rPr sz="1200" dirty="0">
                <a:latin typeface="Microsoft Sans Serif"/>
                <a:cs typeface="Microsoft Sans Serif"/>
              </a:rPr>
              <a:t>a </a:t>
            </a:r>
            <a:r>
              <a:rPr sz="1200" b="1" spc="45" dirty="0">
                <a:latin typeface="Microsoft Sans Serif"/>
                <a:cs typeface="Microsoft Sans Serif"/>
              </a:rPr>
              <a:t>febre </a:t>
            </a:r>
            <a:r>
              <a:rPr sz="1200" b="1" spc="30" dirty="0" err="1">
                <a:latin typeface="Microsoft Sans Serif"/>
                <a:cs typeface="Microsoft Sans Serif"/>
              </a:rPr>
              <a:t>alta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dirty="0" smtClean="0">
                <a:latin typeface="Microsoft Sans Serif"/>
                <a:cs typeface="Microsoft Sans Serif"/>
              </a:rPr>
              <a:t>(</a:t>
            </a:r>
            <a:r>
              <a:rPr lang="pt-BR" sz="1200" dirty="0" smtClean="0">
                <a:latin typeface="Microsoft Sans Serif"/>
                <a:cs typeface="Microsoft Sans Serif"/>
              </a:rPr>
              <a:t>de </a:t>
            </a:r>
            <a:r>
              <a:rPr sz="1200" dirty="0" smtClean="0">
                <a:latin typeface="Microsoft Sans Serif"/>
                <a:cs typeface="Microsoft Sans Serif"/>
              </a:rPr>
              <a:t>39 </a:t>
            </a:r>
            <a:r>
              <a:rPr sz="1200" dirty="0">
                <a:latin typeface="Microsoft Sans Serif"/>
                <a:cs typeface="Microsoft Sans Serif"/>
              </a:rPr>
              <a:t>a </a:t>
            </a:r>
            <a:r>
              <a:rPr sz="1200" spc="-25" dirty="0" smtClean="0">
                <a:latin typeface="Microsoft Sans Serif"/>
                <a:cs typeface="Microsoft Sans Serif"/>
              </a:rPr>
              <a:t>40</a:t>
            </a:r>
            <a:r>
              <a:rPr lang="pt-BR" sz="1200" spc="-25" dirty="0" smtClean="0">
                <a:latin typeface="Microsoft Sans Serif"/>
                <a:cs typeface="Microsoft Sans Serif"/>
              </a:rPr>
              <a:t>°</a:t>
            </a:r>
            <a:r>
              <a:rPr sz="1200" spc="-25" dirty="0" smtClean="0">
                <a:latin typeface="Microsoft Sans Serif"/>
                <a:cs typeface="Microsoft Sans Serif"/>
              </a:rPr>
              <a:t>C)</a:t>
            </a:r>
            <a:r>
              <a:rPr lang="pt-BR" sz="1200" spc="-25" dirty="0" smtClean="0">
                <a:latin typeface="Microsoft Sans Serif"/>
                <a:cs typeface="Microsoft Sans Serif"/>
              </a:rPr>
              <a:t>,</a:t>
            </a:r>
            <a:r>
              <a:rPr sz="1200" spc="-25" dirty="0" smtClean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 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0" dirty="0" err="1">
                <a:latin typeface="Microsoft Sans Serif"/>
                <a:cs typeface="Microsoft Sans Serif"/>
              </a:rPr>
              <a:t>início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50" dirty="0" err="1" smtClean="0">
                <a:latin typeface="Microsoft Sans Serif"/>
                <a:cs typeface="Microsoft Sans Serif"/>
              </a:rPr>
              <a:t>abrupto</a:t>
            </a:r>
            <a:r>
              <a:rPr sz="1200" spc="50" dirty="0" smtClean="0">
                <a:latin typeface="Microsoft Sans Serif"/>
                <a:cs typeface="Microsoft Sans Serif"/>
              </a:rPr>
              <a:t> </a:t>
            </a:r>
            <a:r>
              <a:rPr lang="pt-BR" sz="1200" spc="45" dirty="0" smtClean="0">
                <a:latin typeface="Microsoft Sans Serif"/>
                <a:cs typeface="Microsoft Sans Serif"/>
              </a:rPr>
              <a:t>durando, </a:t>
            </a:r>
            <a:r>
              <a:rPr sz="1200" spc="40" dirty="0" err="1" smtClean="0">
                <a:latin typeface="Microsoft Sans Serif"/>
                <a:cs typeface="Microsoft Sans Serif"/>
              </a:rPr>
              <a:t>geralmente</a:t>
            </a:r>
            <a:r>
              <a:rPr lang="pt-BR" sz="1200" spc="40" dirty="0" smtClean="0">
                <a:latin typeface="Microsoft Sans Serif"/>
                <a:cs typeface="Microsoft Sans Serif"/>
              </a:rPr>
              <a:t>,</a:t>
            </a:r>
            <a:r>
              <a:rPr sz="1200" spc="40" dirty="0" smtClean="0">
                <a:latin typeface="Microsoft Sans Serif"/>
                <a:cs typeface="Microsoft Sans Serif"/>
              </a:rPr>
              <a:t> </a:t>
            </a:r>
            <a:r>
              <a:rPr sz="1200" b="1" spc="35" dirty="0" smtClean="0">
                <a:latin typeface="Microsoft Sans Serif"/>
                <a:cs typeface="Microsoft Sans Serif"/>
              </a:rPr>
              <a:t>de </a:t>
            </a:r>
            <a:r>
              <a:rPr sz="1200" b="1" spc="15" dirty="0" smtClean="0">
                <a:latin typeface="Microsoft Sans Serif"/>
                <a:cs typeface="Microsoft Sans Serif"/>
              </a:rPr>
              <a:t>2</a:t>
            </a:r>
            <a:r>
              <a:rPr lang="pt-BR" sz="1200" b="1" spc="15" dirty="0" smtClean="0">
                <a:latin typeface="Microsoft Sans Serif"/>
                <a:cs typeface="Microsoft Sans Serif"/>
              </a:rPr>
              <a:t>-</a:t>
            </a:r>
            <a:r>
              <a:rPr sz="1200" b="1" spc="15" dirty="0" smtClean="0">
                <a:latin typeface="Microsoft Sans Serif"/>
                <a:cs typeface="Microsoft Sans Serif"/>
              </a:rPr>
              <a:t>7 </a:t>
            </a:r>
            <a:r>
              <a:rPr sz="1200" b="1" spc="5" dirty="0" err="1" smtClean="0">
                <a:latin typeface="Microsoft Sans Serif"/>
                <a:cs typeface="Microsoft Sans Serif"/>
              </a:rPr>
              <a:t>dias</a:t>
            </a:r>
            <a:r>
              <a:rPr sz="1200" spc="5" dirty="0" smtClean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acompanhada de </a:t>
            </a:r>
            <a:r>
              <a:rPr sz="1200" b="1" spc="70" dirty="0">
                <a:latin typeface="Microsoft Sans Serif"/>
                <a:cs typeface="Microsoft Sans Serif"/>
              </a:rPr>
              <a:t>dor </a:t>
            </a:r>
            <a:r>
              <a:rPr sz="1200" b="1" spc="35" dirty="0">
                <a:latin typeface="Microsoft Sans Serif"/>
                <a:cs typeface="Microsoft Sans Serif"/>
              </a:rPr>
              <a:t>de </a:t>
            </a:r>
            <a:r>
              <a:rPr sz="1200" b="1" spc="-5" dirty="0">
                <a:latin typeface="Microsoft Sans Serif"/>
                <a:cs typeface="Microsoft Sans Serif"/>
              </a:rPr>
              <a:t>cabeça</a:t>
            </a:r>
            <a:r>
              <a:rPr sz="1200" spc="-5" dirty="0">
                <a:latin typeface="Microsoft Sans Serif"/>
                <a:cs typeface="Microsoft Sans Serif"/>
              </a:rPr>
              <a:t>, </a:t>
            </a:r>
            <a:r>
              <a:rPr sz="1200" b="1" spc="-305" dirty="0">
                <a:latin typeface="Microsoft Sans Serif"/>
                <a:cs typeface="Microsoft Sans Serif"/>
              </a:rPr>
              <a:t> </a:t>
            </a:r>
            <a:r>
              <a:rPr sz="1200" b="1" spc="35" dirty="0">
                <a:latin typeface="Microsoft Sans Serif"/>
                <a:cs typeface="Microsoft Sans Serif"/>
              </a:rPr>
              <a:t>dores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60" dirty="0">
                <a:latin typeface="Microsoft Sans Serif"/>
                <a:cs typeface="Microsoft Sans Serif"/>
              </a:rPr>
              <a:t>no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45" dirty="0">
                <a:latin typeface="Microsoft Sans Serif"/>
                <a:cs typeface="Microsoft Sans Serif"/>
              </a:rPr>
              <a:t>corpo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5" dirty="0">
                <a:latin typeface="Microsoft Sans Serif"/>
                <a:cs typeface="Microsoft Sans Serif"/>
              </a:rPr>
              <a:t>e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15" dirty="0">
                <a:latin typeface="Microsoft Sans Serif"/>
                <a:cs typeface="Microsoft Sans Serif"/>
              </a:rPr>
              <a:t>articulações,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30" dirty="0">
                <a:latin typeface="Microsoft Sans Serif"/>
                <a:cs typeface="Microsoft Sans Serif"/>
              </a:rPr>
              <a:t>prostração, </a:t>
            </a:r>
            <a:r>
              <a:rPr sz="1200" b="1" spc="-310" dirty="0">
                <a:latin typeface="Microsoft Sans Serif"/>
                <a:cs typeface="Microsoft Sans Serif"/>
              </a:rPr>
              <a:t> </a:t>
            </a:r>
            <a:r>
              <a:rPr sz="1200" b="1" spc="25" dirty="0">
                <a:latin typeface="Microsoft Sans Serif"/>
                <a:cs typeface="Microsoft Sans Serif"/>
              </a:rPr>
              <a:t>fraqueza, </a:t>
            </a:r>
            <a:r>
              <a:rPr sz="1200" b="1" spc="70" dirty="0" err="1">
                <a:latin typeface="Microsoft Sans Serif"/>
                <a:cs typeface="Microsoft Sans Serif"/>
              </a:rPr>
              <a:t>dor</a:t>
            </a:r>
            <a:r>
              <a:rPr sz="1200" b="1" spc="70" dirty="0">
                <a:latin typeface="Microsoft Sans Serif"/>
                <a:cs typeface="Microsoft Sans Serif"/>
              </a:rPr>
              <a:t> </a:t>
            </a:r>
            <a:r>
              <a:rPr lang="pt-BR" sz="1200" b="1" spc="70" dirty="0" smtClean="0">
                <a:latin typeface="Microsoft Sans Serif"/>
                <a:cs typeface="Microsoft Sans Serif"/>
              </a:rPr>
              <a:t>"</a:t>
            </a:r>
            <a:r>
              <a:rPr sz="1200" b="1" spc="30" dirty="0" err="1" smtClean="0">
                <a:latin typeface="Microsoft Sans Serif"/>
                <a:cs typeface="Microsoft Sans Serif"/>
              </a:rPr>
              <a:t>atrás</a:t>
            </a:r>
            <a:r>
              <a:rPr sz="1200" b="1" spc="30" dirty="0" smtClean="0">
                <a:latin typeface="Microsoft Sans Serif"/>
                <a:cs typeface="Microsoft Sans Serif"/>
              </a:rPr>
              <a:t> </a:t>
            </a:r>
            <a:r>
              <a:rPr sz="1200" b="1" spc="30" dirty="0">
                <a:latin typeface="Microsoft Sans Serif"/>
                <a:cs typeface="Microsoft Sans Serif"/>
              </a:rPr>
              <a:t>dos </a:t>
            </a:r>
            <a:r>
              <a:rPr sz="1200" b="1" spc="20" dirty="0" err="1" smtClean="0">
                <a:latin typeface="Microsoft Sans Serif"/>
                <a:cs typeface="Microsoft Sans Serif"/>
              </a:rPr>
              <a:t>olhos</a:t>
            </a:r>
            <a:r>
              <a:rPr lang="pt-BR" sz="1200" b="1" spc="20" dirty="0" smtClean="0">
                <a:latin typeface="Microsoft Sans Serif"/>
                <a:cs typeface="Microsoft Sans Serif"/>
              </a:rPr>
              <a:t>"</a:t>
            </a:r>
            <a:r>
              <a:rPr sz="1200" spc="20" dirty="0" smtClean="0">
                <a:latin typeface="Microsoft Sans Serif"/>
                <a:cs typeface="Microsoft Sans Serif"/>
              </a:rPr>
              <a:t>,</a:t>
            </a:r>
            <a:r>
              <a:rPr sz="1200" b="1" spc="20" dirty="0" smtClean="0">
                <a:latin typeface="Microsoft Sans Serif"/>
                <a:cs typeface="Microsoft Sans Serif"/>
              </a:rPr>
              <a:t> </a:t>
            </a:r>
            <a:r>
              <a:rPr sz="1200" b="1" spc="35" dirty="0">
                <a:latin typeface="Microsoft Sans Serif"/>
                <a:cs typeface="Microsoft Sans Serif"/>
              </a:rPr>
              <a:t>erupção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b="1" spc="5" dirty="0">
                <a:latin typeface="Microsoft Sans Serif"/>
                <a:cs typeface="Microsoft Sans Serif"/>
              </a:rPr>
              <a:t> </a:t>
            </a:r>
            <a:r>
              <a:rPr sz="1200" b="1" spc="10" dirty="0">
                <a:latin typeface="Microsoft Sans Serif"/>
                <a:cs typeface="Microsoft Sans Serif"/>
              </a:rPr>
              <a:t> </a:t>
            </a:r>
            <a:r>
              <a:rPr sz="1200" b="1" spc="65" dirty="0">
                <a:latin typeface="Microsoft Sans Serif"/>
                <a:cs typeface="Microsoft Sans Serif"/>
              </a:rPr>
              <a:t>prurido</a:t>
            </a:r>
            <a:r>
              <a:rPr sz="1200" b="1" spc="70" dirty="0">
                <a:latin typeface="Microsoft Sans Serif"/>
                <a:cs typeface="Microsoft Sans Serif"/>
              </a:rPr>
              <a:t> </a:t>
            </a:r>
            <a:r>
              <a:rPr sz="1200" b="1" spc="30" dirty="0">
                <a:latin typeface="Microsoft Sans Serif"/>
                <a:cs typeface="Microsoft Sans Serif"/>
              </a:rPr>
              <a:t>cutâneo</a:t>
            </a:r>
            <a:r>
              <a:rPr sz="1200" spc="30" dirty="0">
                <a:latin typeface="Microsoft Sans Serif"/>
                <a:cs typeface="Microsoft Sans Serif"/>
              </a:rPr>
              <a:t>.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Náuseas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vômitos 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65" dirty="0">
                <a:latin typeface="Microsoft Sans Serif"/>
                <a:cs typeface="Microsoft Sans Serif"/>
              </a:rPr>
              <a:t>também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60" dirty="0">
                <a:latin typeface="Microsoft Sans Serif"/>
                <a:cs typeface="Microsoft Sans Serif"/>
              </a:rPr>
              <a:t>podem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40" dirty="0">
                <a:latin typeface="Microsoft Sans Serif"/>
                <a:cs typeface="Microsoft Sans Serif"/>
              </a:rPr>
              <a:t>ocorrer.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314" y="6135349"/>
            <a:ext cx="3070225" cy="158686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880"/>
              </a:spcBef>
            </a:pPr>
            <a:r>
              <a:rPr sz="2000" b="1" dirty="0">
                <a:solidFill>
                  <a:srgbClr val="0080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8037"/>
                  </a:solidFill>
                </a:uFill>
                <a:latin typeface="Tahoma"/>
                <a:cs typeface="Tahoma"/>
              </a:rPr>
              <a:t>CHIKUNGUNYA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905" algn="ctr">
              <a:lnSpc>
                <a:spcPct val="100000"/>
              </a:lnSpc>
              <a:spcBef>
                <a:spcPts val="470"/>
              </a:spcBef>
            </a:pPr>
            <a:r>
              <a:rPr sz="1200" b="1" spc="-10" dirty="0">
                <a:solidFill>
                  <a:srgbClr val="0080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SINTOMAS</a:t>
            </a:r>
            <a:endParaRPr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 algn="ctr">
              <a:lnSpc>
                <a:spcPct val="125000"/>
              </a:lnSpc>
            </a:pPr>
            <a:r>
              <a:rPr sz="1200" spc="5" dirty="0">
                <a:latin typeface="Microsoft Sans Serif"/>
                <a:cs typeface="Microsoft Sans Serif"/>
              </a:rPr>
              <a:t>Assemelha-se </a:t>
            </a:r>
            <a:r>
              <a:rPr sz="1200" dirty="0">
                <a:latin typeface="Microsoft Sans Serif"/>
                <a:cs typeface="Microsoft Sans Serif"/>
              </a:rPr>
              <a:t>à </a:t>
            </a:r>
            <a:r>
              <a:rPr sz="1200" spc="20" dirty="0">
                <a:latin typeface="Microsoft Sans Serif"/>
                <a:cs typeface="Microsoft Sans Serif"/>
              </a:rPr>
              <a:t>dengue, </a:t>
            </a:r>
            <a:r>
              <a:rPr sz="1200" spc="25" dirty="0">
                <a:latin typeface="Microsoft Sans Serif"/>
                <a:cs typeface="Microsoft Sans Serif"/>
              </a:rPr>
              <a:t>mas </a:t>
            </a:r>
            <a:r>
              <a:rPr sz="1200" spc="40" dirty="0">
                <a:latin typeface="Microsoft Sans Serif"/>
                <a:cs typeface="Microsoft Sans Serif"/>
              </a:rPr>
              <a:t>não </a:t>
            </a:r>
            <a:r>
              <a:rPr sz="1200" spc="70" dirty="0">
                <a:latin typeface="Microsoft Sans Serif"/>
                <a:cs typeface="Microsoft Sans Serif"/>
              </a:rPr>
              <a:t>tem </a:t>
            </a:r>
            <a:r>
              <a:rPr sz="1200" spc="55" dirty="0">
                <a:latin typeface="Microsoft Sans Serif"/>
                <a:cs typeface="Microsoft Sans Serif"/>
              </a:rPr>
              <a:t>o 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50" dirty="0">
                <a:latin typeface="Microsoft Sans Serif"/>
                <a:cs typeface="Microsoft Sans Serif"/>
              </a:rPr>
              <a:t>mesmo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risco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</a:t>
            </a:r>
            <a:r>
              <a:rPr sz="1200" spc="40" dirty="0">
                <a:latin typeface="Microsoft Sans Serif"/>
                <a:cs typeface="Microsoft Sans Serif"/>
              </a:rPr>
              <a:t> sangramento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60" dirty="0">
                <a:latin typeface="Microsoft Sans Serif"/>
                <a:cs typeface="Microsoft Sans Serif"/>
              </a:rPr>
              <a:t>nem</a:t>
            </a:r>
            <a:r>
              <a:rPr sz="1200" spc="65" dirty="0">
                <a:latin typeface="Microsoft Sans Serif"/>
                <a:cs typeface="Microsoft Sans Serif"/>
              </a:rPr>
              <a:t> </a:t>
            </a:r>
            <a:r>
              <a:rPr sz="1200" spc="55" dirty="0">
                <a:latin typeface="Microsoft Sans Serif"/>
                <a:cs typeface="Microsoft Sans Serif"/>
              </a:rPr>
              <a:t>o 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potencial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fatalidade.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Febre,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70" dirty="0">
                <a:latin typeface="Microsoft Sans Serif"/>
                <a:cs typeface="Microsoft Sans Serif"/>
              </a:rPr>
              <a:t>dor 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muscular,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70" dirty="0">
                <a:latin typeface="Microsoft Sans Serif"/>
                <a:cs typeface="Microsoft Sans Serif"/>
              </a:rPr>
              <a:t>dor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que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pode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ser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intensa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60" dirty="0">
                <a:latin typeface="Microsoft Sans Serif"/>
                <a:cs typeface="Microsoft Sans Serif"/>
              </a:rPr>
              <a:t>em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15804" y="19917"/>
            <a:ext cx="298196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spc="20" dirty="0">
                <a:latin typeface="Microsoft Sans Serif"/>
                <a:cs typeface="Microsoft Sans Serif"/>
              </a:rPr>
              <a:t>articulações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pode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40" dirty="0">
                <a:latin typeface="Microsoft Sans Serif"/>
                <a:cs typeface="Microsoft Sans Serif"/>
              </a:rPr>
              <a:t>tornar-se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15" dirty="0">
                <a:latin typeface="Microsoft Sans Serif"/>
                <a:cs typeface="Microsoft Sans Serif"/>
              </a:rPr>
              <a:t>crônica,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70" dirty="0">
                <a:latin typeface="Microsoft Sans Serif"/>
                <a:cs typeface="Microsoft Sans Serif"/>
              </a:rPr>
              <a:t>dor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 </a:t>
            </a:r>
            <a:r>
              <a:rPr sz="1200" dirty="0">
                <a:latin typeface="Microsoft Sans Serif"/>
                <a:cs typeface="Microsoft Sans Serif"/>
              </a:rPr>
              <a:t>cabeça </a:t>
            </a:r>
            <a:r>
              <a:rPr sz="1200" spc="5" dirty="0">
                <a:latin typeface="Microsoft Sans Serif"/>
                <a:cs typeface="Microsoft Sans Serif"/>
              </a:rPr>
              <a:t>e </a:t>
            </a:r>
            <a:r>
              <a:rPr sz="1200" spc="30" dirty="0">
                <a:latin typeface="Microsoft Sans Serif"/>
                <a:cs typeface="Microsoft Sans Serif"/>
              </a:rPr>
              <a:t>exantema. </a:t>
            </a:r>
            <a:r>
              <a:rPr sz="1200" spc="20" dirty="0">
                <a:latin typeface="Microsoft Sans Serif"/>
                <a:cs typeface="Microsoft Sans Serif"/>
              </a:rPr>
              <a:t>Sintomas </a:t>
            </a:r>
            <a:r>
              <a:rPr sz="1200" spc="50" dirty="0">
                <a:latin typeface="Microsoft Sans Serif"/>
                <a:cs typeface="Microsoft Sans Serif"/>
              </a:rPr>
              <a:t>duram, 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spc="60" dirty="0">
                <a:latin typeface="Microsoft Sans Serif"/>
                <a:cs typeface="Microsoft Sans Serif"/>
              </a:rPr>
              <a:t>em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10" dirty="0">
                <a:latin typeface="Microsoft Sans Serif"/>
                <a:cs typeface="Microsoft Sans Serif"/>
              </a:rPr>
              <a:t>geral,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de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15" dirty="0">
                <a:latin typeface="Microsoft Sans Serif"/>
                <a:cs typeface="Microsoft Sans Serif"/>
              </a:rPr>
              <a:t>3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a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15" dirty="0">
                <a:latin typeface="Microsoft Sans Serif"/>
                <a:cs typeface="Microsoft Sans Serif"/>
              </a:rPr>
              <a:t>10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10" dirty="0">
                <a:latin typeface="Microsoft Sans Serif"/>
                <a:cs typeface="Microsoft Sans Serif"/>
              </a:rPr>
              <a:t>dias.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05200" y="838200"/>
            <a:ext cx="3023235" cy="1168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988060">
              <a:lnSpc>
                <a:spcPct val="100000"/>
              </a:lnSpc>
              <a:spcBef>
                <a:spcPts val="459"/>
              </a:spcBef>
            </a:pPr>
            <a:r>
              <a:rPr sz="1200" b="1" spc="-15" dirty="0">
                <a:solidFill>
                  <a:srgbClr val="0080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TRATAMENTO</a:t>
            </a:r>
            <a:endParaRPr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marL="12700" marR="5080" algn="ctr">
              <a:lnSpc>
                <a:spcPct val="125000"/>
              </a:lnSpc>
            </a:pPr>
            <a:r>
              <a:rPr sz="1200" dirty="0">
                <a:latin typeface="Microsoft Sans Serif"/>
                <a:cs typeface="Microsoft Sans Serif"/>
              </a:rPr>
              <a:t>O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50" dirty="0">
                <a:latin typeface="Microsoft Sans Serif"/>
                <a:cs typeface="Microsoft Sans Serif"/>
              </a:rPr>
              <a:t>tratamento, </a:t>
            </a:r>
            <a:r>
              <a:rPr sz="1200" spc="35" dirty="0">
                <a:latin typeface="Microsoft Sans Serif"/>
                <a:cs typeface="Microsoft Sans Serif"/>
              </a:rPr>
              <a:t>semelhante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à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dengue,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é 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50" dirty="0">
                <a:latin typeface="Microsoft Sans Serif"/>
                <a:cs typeface="Microsoft Sans Serif"/>
              </a:rPr>
              <a:t>feito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com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antitérmicos,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hidratação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e 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repouso.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35" dirty="0">
                <a:latin typeface="Microsoft Sans Serif"/>
                <a:cs typeface="Microsoft Sans Serif"/>
              </a:rPr>
              <a:t>Podendo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20" dirty="0">
                <a:latin typeface="Microsoft Sans Serif"/>
                <a:cs typeface="Microsoft Sans Serif"/>
              </a:rPr>
              <a:t>ser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30" dirty="0">
                <a:latin typeface="Microsoft Sans Serif"/>
                <a:cs typeface="Microsoft Sans Serif"/>
              </a:rPr>
              <a:t>utilizados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5" dirty="0">
                <a:latin typeface="Microsoft Sans Serif"/>
                <a:cs typeface="Microsoft Sans Serif"/>
              </a:rPr>
              <a:t>analgésicos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45" dirty="0">
                <a:latin typeface="Microsoft Sans Serif"/>
                <a:cs typeface="Microsoft Sans Serif"/>
              </a:rPr>
              <a:t>mediante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25" dirty="0">
                <a:latin typeface="Microsoft Sans Serif"/>
                <a:cs typeface="Microsoft Sans Serif"/>
              </a:rPr>
              <a:t>prescrição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25" dirty="0">
                <a:latin typeface="Microsoft Sans Serif"/>
                <a:cs typeface="Microsoft Sans Serif"/>
              </a:rPr>
              <a:t>médica.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3790" y="2205408"/>
            <a:ext cx="1468755" cy="690245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69"/>
              </a:spcBef>
            </a:pPr>
            <a:r>
              <a:rPr sz="2000" b="1" spc="-3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Z</a:t>
            </a:r>
            <a:r>
              <a:rPr sz="2000" b="1" spc="-28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I</a:t>
            </a:r>
            <a:r>
              <a:rPr sz="2000" b="1" spc="-25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K</a:t>
            </a:r>
            <a:r>
              <a:rPr sz="2000" b="1" spc="8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A</a:t>
            </a:r>
            <a:r>
              <a:rPr sz="2000" b="1" spc="-7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 </a:t>
            </a:r>
            <a:r>
              <a:rPr sz="2000" b="1" spc="3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V</a:t>
            </a:r>
            <a:r>
              <a:rPr sz="2000" b="1" spc="-28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Í</a:t>
            </a:r>
            <a:r>
              <a:rPr sz="2000" b="1" spc="-105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R</a:t>
            </a:r>
            <a:r>
              <a:rPr sz="2000" b="1" spc="3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U</a:t>
            </a:r>
            <a:r>
              <a:rPr sz="2000" b="1" spc="-114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904D"/>
                  </a:solidFill>
                </a:uFill>
                <a:latin typeface="Tahoma"/>
                <a:cs typeface="Tahoma"/>
              </a:rPr>
              <a:t>S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200" b="1" spc="-10" dirty="0">
                <a:solidFill>
                  <a:srgbClr val="FF9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SINTOMAS</a:t>
            </a:r>
            <a:endParaRPr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0590" y="6248400"/>
            <a:ext cx="3088664" cy="138811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894715">
              <a:lnSpc>
                <a:spcPct val="100000"/>
              </a:lnSpc>
              <a:spcBef>
                <a:spcPts val="665"/>
              </a:spcBef>
            </a:pP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A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T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E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N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Ç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Ã</a:t>
            </a:r>
            <a:r>
              <a:rPr lang="pt-BR"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 </a:t>
            </a:r>
            <a:r>
              <a:rPr sz="2000" b="1" spc="10" dirty="0" smtClean="0">
                <a:solidFill>
                  <a:srgbClr val="E9080A"/>
                </a:solidFill>
                <a:latin typeface="Tahoma"/>
                <a:cs typeface="Tahoma"/>
              </a:rPr>
              <a:t>O</a:t>
            </a:r>
            <a:endParaRPr sz="2000" dirty="0">
              <a:latin typeface="Tahoma"/>
              <a:cs typeface="Tahoma"/>
            </a:endParaRPr>
          </a:p>
          <a:p>
            <a:pPr marL="12700" marR="5080" algn="ctr">
              <a:lnSpc>
                <a:spcPct val="123600"/>
              </a:lnSpc>
              <a:spcBef>
                <a:spcPts val="45"/>
              </a:spcBef>
            </a:pPr>
            <a:r>
              <a:rPr sz="1300" b="1" spc="-50" dirty="0">
                <a:solidFill>
                  <a:srgbClr val="FFFFFF"/>
                </a:solidFill>
                <a:latin typeface="Tahoma"/>
                <a:cs typeface="Tahoma"/>
              </a:rPr>
              <a:t>Nas</a:t>
            </a:r>
            <a:r>
              <a:rPr sz="13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três</a:t>
            </a:r>
            <a:r>
              <a:rPr sz="1300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doenças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não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60" dirty="0">
                <a:solidFill>
                  <a:srgbClr val="FFFFFF"/>
                </a:solidFill>
                <a:latin typeface="Tahoma"/>
                <a:cs typeface="Tahoma"/>
              </a:rPr>
              <a:t>deve</a:t>
            </a:r>
            <a:r>
              <a:rPr sz="13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5" dirty="0">
                <a:solidFill>
                  <a:srgbClr val="FFFFFF"/>
                </a:solidFill>
                <a:latin typeface="Tahoma"/>
                <a:cs typeface="Tahoma"/>
              </a:rPr>
              <a:t>tomar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 remédios </a:t>
            </a:r>
            <a:r>
              <a:rPr sz="1300" b="1" spc="-95" dirty="0">
                <a:solidFill>
                  <a:srgbClr val="FFFFFF"/>
                </a:solidFill>
                <a:latin typeface="Tahoma"/>
                <a:cs typeface="Tahoma"/>
              </a:rPr>
              <a:t>à </a:t>
            </a:r>
            <a:r>
              <a:rPr sz="1300" b="1" spc="-80" dirty="0">
                <a:solidFill>
                  <a:srgbClr val="FFFFFF"/>
                </a:solidFill>
                <a:latin typeface="Tahoma"/>
                <a:cs typeface="Tahoma"/>
              </a:rPr>
              <a:t>base </a:t>
            </a:r>
            <a:r>
              <a:rPr sz="1300" b="1" spc="-60" dirty="0">
                <a:solidFill>
                  <a:srgbClr val="FFFFFF"/>
                </a:solidFill>
                <a:latin typeface="Tahoma"/>
                <a:cs typeface="Tahoma"/>
              </a:rPr>
              <a:t>de ácido acetilsalicílico </a:t>
            </a:r>
            <a:r>
              <a:rPr sz="1300" b="1" spc="-3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90" dirty="0">
                <a:solidFill>
                  <a:srgbClr val="FFFFFF"/>
                </a:solidFill>
                <a:latin typeface="Tahoma"/>
                <a:cs typeface="Tahoma"/>
              </a:rPr>
              <a:t>(AAS),</a:t>
            </a:r>
            <a:r>
              <a:rPr sz="1300" b="1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100" dirty="0">
                <a:solidFill>
                  <a:srgbClr val="FFFFFF"/>
                </a:solidFill>
                <a:latin typeface="Tahoma"/>
                <a:cs typeface="Tahoma"/>
              </a:rPr>
              <a:t>uma</a:t>
            </a:r>
            <a:r>
              <a:rPr sz="13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60" dirty="0">
                <a:solidFill>
                  <a:srgbClr val="FFFFFF"/>
                </a:solidFill>
                <a:latin typeface="Tahoma"/>
                <a:cs typeface="Tahoma"/>
              </a:rPr>
              <a:t>vez</a:t>
            </a:r>
            <a:r>
              <a:rPr sz="1300" b="1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esta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75" dirty="0">
                <a:solidFill>
                  <a:srgbClr val="FFFFFF"/>
                </a:solidFill>
                <a:latin typeface="Tahoma"/>
                <a:cs typeface="Tahoma"/>
              </a:rPr>
              <a:t>substância </a:t>
            </a:r>
            <a:r>
              <a:rPr sz="13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1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300" b="1" spc="-8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300" b="1" spc="-12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300" b="1" spc="-8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300" b="1" spc="-4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300" b="1" spc="-9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r</a:t>
            </a:r>
            <a:r>
              <a:rPr sz="1300" b="1" spc="-4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300" b="1" spc="-8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300" b="1" spc="-4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300" b="1" spc="-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d</a:t>
            </a:r>
            <a:r>
              <a:rPr sz="1300" b="1" spc="-6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300" b="1" spc="-80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300" b="1" spc="-12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300" b="1" spc="-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300" b="1" spc="-65" dirty="0">
                <a:solidFill>
                  <a:srgbClr val="FFFFFF"/>
                </a:solidFill>
                <a:latin typeface="Tahoma"/>
                <a:cs typeface="Tahoma"/>
              </a:rPr>
              <a:t>rr</a:t>
            </a:r>
            <a:r>
              <a:rPr sz="1300" b="1" spc="-1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300" b="1" spc="-114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1300" b="1" spc="-4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300" b="1" spc="-1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300" b="1" spc="-90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1300" dirty="0">
              <a:latin typeface="Tahoma"/>
              <a:cs typeface="Tahom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313044" y="31750"/>
            <a:ext cx="9592956" cy="690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20840" marR="5080" indent="59690">
              <a:lnSpc>
                <a:spcPct val="115599"/>
              </a:lnSpc>
              <a:spcBef>
                <a:spcPts val="100"/>
              </a:spcBef>
            </a:pPr>
            <a:r>
              <a:rPr spc="-35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AÇÕES </a:t>
            </a:r>
            <a:r>
              <a:rPr spc="-2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QUE </a:t>
            </a:r>
            <a:r>
              <a:rPr spc="-35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DEVEMOS </a:t>
            </a:r>
            <a:r>
              <a:rPr spc="-575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COLOCAR</a:t>
            </a:r>
            <a:r>
              <a:rPr spc="-1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EM</a:t>
            </a:r>
            <a:r>
              <a:rPr spc="-1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spc="-55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PRÁTICA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531337" y="987868"/>
            <a:ext cx="2379980" cy="474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900" b="1" spc="15" dirty="0">
                <a:latin typeface="Tahoma"/>
                <a:cs typeface="Tahoma"/>
              </a:rPr>
              <a:t>Vasos de </a:t>
            </a:r>
            <a:r>
              <a:rPr sz="900" b="1" spc="10" dirty="0">
                <a:latin typeface="Tahoma"/>
                <a:cs typeface="Tahoma"/>
              </a:rPr>
              <a:t>plantas: </a:t>
            </a:r>
            <a:r>
              <a:rPr sz="900" b="1" spc="20" dirty="0">
                <a:latin typeface="Tahoma"/>
                <a:cs typeface="Tahoma"/>
              </a:rPr>
              <a:t>elimine </a:t>
            </a:r>
            <a:r>
              <a:rPr sz="900" b="1" spc="15" dirty="0">
                <a:latin typeface="Tahoma"/>
                <a:cs typeface="Tahoma"/>
              </a:rPr>
              <a:t>os </a:t>
            </a:r>
            <a:r>
              <a:rPr sz="900" b="1" spc="20" dirty="0">
                <a:latin typeface="Tahoma"/>
                <a:cs typeface="Tahoma"/>
              </a:rPr>
              <a:t>pratinhos 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vasos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 err="1" smtClean="0">
                <a:latin typeface="Tahoma"/>
                <a:cs typeface="Tahoma"/>
              </a:rPr>
              <a:t>ou</a:t>
            </a:r>
            <a:r>
              <a:rPr sz="900" b="1" spc="25" dirty="0" smtClean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xaxins, 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25" dirty="0">
                <a:latin typeface="Tahoma"/>
                <a:cs typeface="Tahoma"/>
              </a:rPr>
              <a:t>dentro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fora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0" dirty="0" smtClean="0">
                <a:latin typeface="Tahoma"/>
                <a:cs typeface="Tahoma"/>
              </a:rPr>
              <a:t>casa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531337" y="1656879"/>
            <a:ext cx="2381250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900" b="1" spc="10" dirty="0">
                <a:latin typeface="Tahoma"/>
                <a:cs typeface="Tahoma"/>
              </a:rPr>
              <a:t>Pneus</a:t>
            </a:r>
            <a:r>
              <a:rPr sz="900" b="1" spc="15" dirty="0">
                <a:latin typeface="Tahoma"/>
                <a:cs typeface="Tahoma"/>
              </a:rPr>
              <a:t> </a:t>
            </a:r>
            <a:r>
              <a:rPr sz="900" b="1" spc="5" dirty="0">
                <a:latin typeface="Tahoma"/>
                <a:cs typeface="Tahoma"/>
              </a:rPr>
              <a:t>velhos:</a:t>
            </a:r>
            <a:r>
              <a:rPr sz="900" b="1" spc="10" dirty="0">
                <a:latin typeface="Tahoma"/>
                <a:cs typeface="Tahoma"/>
              </a:rPr>
              <a:t> </a:t>
            </a:r>
            <a:r>
              <a:rPr lang="pt-BR" sz="900" b="1" spc="10" dirty="0" smtClean="0">
                <a:latin typeface="Tahoma"/>
                <a:cs typeface="Tahoma"/>
              </a:rPr>
              <a:t>podem ser </a:t>
            </a:r>
            <a:r>
              <a:rPr sz="900" b="1" spc="15" dirty="0" err="1" smtClean="0">
                <a:latin typeface="Tahoma"/>
                <a:cs typeface="Tahoma"/>
              </a:rPr>
              <a:t>recolhidos</a:t>
            </a:r>
            <a:r>
              <a:rPr sz="900" b="1" spc="20" dirty="0" smtClean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pelo  </a:t>
            </a:r>
            <a:r>
              <a:rPr sz="900" b="1" spc="20" dirty="0">
                <a:latin typeface="Tahoma"/>
                <a:cs typeface="Tahoma"/>
              </a:rPr>
              <a:t>serviço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15" dirty="0" err="1">
                <a:latin typeface="Tahoma"/>
                <a:cs typeface="Tahoma"/>
              </a:rPr>
              <a:t>limpeza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urbana</a:t>
            </a:r>
            <a:r>
              <a:rPr lang="pt-BR" sz="900" b="1" spc="15" dirty="0" smtClean="0">
                <a:latin typeface="Tahoma"/>
                <a:cs typeface="Tahoma"/>
              </a:rPr>
              <a:t> ou levados à borracharia</a:t>
            </a:r>
            <a:r>
              <a:rPr sz="900" b="1" spc="15" dirty="0" smtClean="0">
                <a:latin typeface="Tahoma"/>
                <a:cs typeface="Tahoma"/>
              </a:rPr>
              <a:t>.</a:t>
            </a:r>
            <a:r>
              <a:rPr sz="900" b="1" spc="20" dirty="0" smtClean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Caso</a:t>
            </a:r>
            <a:r>
              <a:rPr sz="900" b="1" spc="15" dirty="0">
                <a:latin typeface="Tahoma"/>
                <a:cs typeface="Tahoma"/>
              </a:rPr>
              <a:t> </a:t>
            </a:r>
            <a:r>
              <a:rPr sz="900" b="1" spc="25" dirty="0">
                <a:latin typeface="Tahoma"/>
                <a:cs typeface="Tahoma"/>
              </a:rPr>
              <a:t>realmente </a:t>
            </a:r>
            <a:r>
              <a:rPr sz="900" b="1" spc="3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precise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mantê-los,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dirty="0">
                <a:latin typeface="Tahoma"/>
                <a:cs typeface="Tahoma"/>
              </a:rPr>
              <a:t>seque-os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dirty="0">
                <a:latin typeface="Tahoma"/>
                <a:cs typeface="Tahoma"/>
              </a:rPr>
              <a:t>guarde-os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30" dirty="0">
                <a:latin typeface="Tahoma"/>
                <a:cs typeface="Tahoma"/>
              </a:rPr>
              <a:t>em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local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coberto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584606" y="3993808"/>
            <a:ext cx="23812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900" b="1" spc="10" dirty="0">
                <a:latin typeface="Tahoma"/>
                <a:cs typeface="Tahoma"/>
              </a:rPr>
              <a:t>Bromélias:</a:t>
            </a:r>
            <a:r>
              <a:rPr sz="900" b="1" spc="15" dirty="0">
                <a:latin typeface="Tahoma"/>
                <a:cs typeface="Tahoma"/>
              </a:rPr>
              <a:t> regue</a:t>
            </a:r>
            <a:r>
              <a:rPr sz="900" b="1" spc="20" dirty="0">
                <a:latin typeface="Tahoma"/>
                <a:cs typeface="Tahoma"/>
              </a:rPr>
              <a:t> com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mangueira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sob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pressão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30" dirty="0">
                <a:latin typeface="Tahoma"/>
                <a:cs typeface="Tahoma"/>
              </a:rPr>
              <a:t>uma</a:t>
            </a:r>
            <a:r>
              <a:rPr sz="900" b="1" spc="35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vez</a:t>
            </a:r>
            <a:r>
              <a:rPr sz="900" b="1" spc="1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por</a:t>
            </a:r>
            <a:r>
              <a:rPr sz="900" b="1" spc="25" dirty="0">
                <a:latin typeface="Tahoma"/>
                <a:cs typeface="Tahoma"/>
              </a:rPr>
              <a:t> semana</a:t>
            </a:r>
            <a:r>
              <a:rPr sz="900" b="1" spc="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para </a:t>
            </a:r>
            <a:r>
              <a:rPr sz="900" b="1" spc="25" dirty="0">
                <a:latin typeface="Tahoma"/>
                <a:cs typeface="Tahoma"/>
              </a:rPr>
              <a:t> remover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ovos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larvas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84606" y="4751997"/>
            <a:ext cx="2378075" cy="474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900" b="1" spc="15" dirty="0">
                <a:latin typeface="Tahoma"/>
                <a:cs typeface="Tahoma"/>
              </a:rPr>
              <a:t>Vasos</a:t>
            </a:r>
            <a:r>
              <a:rPr sz="900" b="1" spc="-25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sanitários:</a:t>
            </a:r>
            <a:r>
              <a:rPr sz="900" b="1" spc="-2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deixe</a:t>
            </a:r>
            <a:r>
              <a:rPr sz="900" b="1" spc="-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a</a:t>
            </a:r>
            <a:r>
              <a:rPr sz="900" b="1" spc="-20" dirty="0">
                <a:latin typeface="Tahoma"/>
                <a:cs typeface="Tahoma"/>
              </a:rPr>
              <a:t> </a:t>
            </a:r>
            <a:r>
              <a:rPr sz="900" b="1" spc="25" dirty="0">
                <a:latin typeface="Tahoma"/>
                <a:cs typeface="Tahoma"/>
              </a:rPr>
              <a:t>tampa</a:t>
            </a:r>
            <a:r>
              <a:rPr sz="900" b="1" spc="-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sempre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fechada. </a:t>
            </a:r>
            <a:r>
              <a:rPr sz="900" b="1" spc="-10" dirty="0">
                <a:latin typeface="Tahoma"/>
                <a:cs typeface="Tahoma"/>
              </a:rPr>
              <a:t>Em </a:t>
            </a:r>
            <a:r>
              <a:rPr sz="900" b="1" spc="20" dirty="0">
                <a:latin typeface="Tahoma"/>
                <a:cs typeface="Tahoma"/>
              </a:rPr>
              <a:t>banheiro </a:t>
            </a:r>
            <a:r>
              <a:rPr sz="900" b="1" spc="15" dirty="0">
                <a:latin typeface="Tahoma"/>
                <a:cs typeface="Tahoma"/>
              </a:rPr>
              <a:t>pouco usado dê 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10" dirty="0" err="1">
                <a:latin typeface="Tahoma"/>
                <a:cs typeface="Tahoma"/>
              </a:rPr>
              <a:t>descarga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lang="pt-BR" sz="900" b="1" spc="15" dirty="0">
                <a:latin typeface="Tahoma"/>
                <a:cs typeface="Tahoma"/>
              </a:rPr>
              <a:t>2</a:t>
            </a:r>
            <a:r>
              <a:rPr sz="900" b="1" spc="-30" dirty="0" smtClean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vezes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por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semana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84606" y="5678584"/>
            <a:ext cx="176911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latin typeface="Tahoma"/>
                <a:cs typeface="Tahoma"/>
              </a:rPr>
              <a:t>Ralos:</a:t>
            </a:r>
            <a:r>
              <a:rPr sz="900" b="1" spc="-50" dirty="0">
                <a:latin typeface="Tahoma"/>
                <a:cs typeface="Tahoma"/>
              </a:rPr>
              <a:t> </a:t>
            </a:r>
            <a:r>
              <a:rPr sz="900" b="1" spc="30" dirty="0">
                <a:latin typeface="Tahoma"/>
                <a:cs typeface="Tahoma"/>
              </a:rPr>
              <a:t>manter</a:t>
            </a:r>
            <a:r>
              <a:rPr sz="900" b="1" spc="-50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ralos</a:t>
            </a:r>
            <a:r>
              <a:rPr sz="900" b="1" spc="-45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fechados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584606" y="6321424"/>
            <a:ext cx="2376170" cy="474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lang="pt-BR" sz="900" b="1" spc="10" dirty="0">
                <a:latin typeface="Tahoma"/>
                <a:cs typeface="Tahoma"/>
              </a:rPr>
              <a:t>L</a:t>
            </a:r>
            <a:r>
              <a:rPr sz="900" b="1" dirty="0" err="1" smtClean="0">
                <a:latin typeface="Tahoma"/>
                <a:cs typeface="Tahoma"/>
              </a:rPr>
              <a:t>ixo</a:t>
            </a:r>
            <a:r>
              <a:rPr lang="pt-BR" sz="900" b="1" dirty="0" smtClean="0">
                <a:latin typeface="Tahoma"/>
                <a:cs typeface="Tahoma"/>
              </a:rPr>
              <a:t> e descartáveis</a:t>
            </a:r>
            <a:r>
              <a:rPr sz="900" b="1" dirty="0" smtClean="0">
                <a:latin typeface="Tahoma"/>
                <a:cs typeface="Tahoma"/>
              </a:rPr>
              <a:t>:</a:t>
            </a:r>
            <a:r>
              <a:rPr sz="900" b="1" spc="5" dirty="0" smtClean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não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deixar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expostos</a:t>
            </a:r>
            <a:r>
              <a:rPr sz="900" b="1" spc="20" dirty="0">
                <a:latin typeface="Tahoma"/>
                <a:cs typeface="Tahoma"/>
              </a:rPr>
              <a:t> </a:t>
            </a:r>
            <a:r>
              <a:rPr sz="900" b="1" spc="20" dirty="0" err="1" smtClean="0">
                <a:latin typeface="Tahoma"/>
                <a:cs typeface="Tahoma"/>
              </a:rPr>
              <a:t>recipientes</a:t>
            </a:r>
            <a:r>
              <a:rPr sz="900" b="1" spc="25" dirty="0" smtClean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entulhos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que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15" dirty="0" err="1" smtClean="0">
                <a:latin typeface="Tahoma"/>
                <a:cs typeface="Tahoma"/>
              </a:rPr>
              <a:t>possa</a:t>
            </a:r>
            <a:r>
              <a:rPr lang="pt-BR" sz="900" b="1" spc="15" dirty="0" smtClean="0">
                <a:latin typeface="Tahoma"/>
                <a:cs typeface="Tahoma"/>
              </a:rPr>
              <a:t>m</a:t>
            </a:r>
            <a:r>
              <a:rPr sz="900" b="1" spc="15" dirty="0" smtClean="0">
                <a:latin typeface="Tahoma"/>
                <a:cs typeface="Tahoma"/>
              </a:rPr>
              <a:t> </a:t>
            </a:r>
            <a:r>
              <a:rPr sz="900" b="1" spc="25" dirty="0" err="1" smtClean="0">
                <a:latin typeface="Tahoma"/>
                <a:cs typeface="Tahoma"/>
              </a:rPr>
              <a:t>acumular</a:t>
            </a:r>
            <a:r>
              <a:rPr sz="900" b="1" spc="-35" dirty="0" smtClean="0">
                <a:latin typeface="Tahoma"/>
                <a:cs typeface="Tahoma"/>
              </a:rPr>
              <a:t> </a:t>
            </a:r>
            <a:r>
              <a:rPr sz="900" b="1" spc="5" dirty="0" err="1" smtClean="0">
                <a:latin typeface="Tahoma"/>
                <a:cs typeface="Tahoma"/>
              </a:rPr>
              <a:t>água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84606" y="7148531"/>
            <a:ext cx="2372995" cy="474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b="1" dirty="0">
                <a:latin typeface="Tahoma"/>
                <a:cs typeface="Tahoma"/>
              </a:rPr>
              <a:t>Calhas:</a:t>
            </a:r>
            <a:r>
              <a:rPr sz="900" b="1" spc="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limpar</a:t>
            </a:r>
            <a:r>
              <a:rPr sz="900" b="1" spc="285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as  calhas</a:t>
            </a:r>
            <a:r>
              <a:rPr sz="900" b="1" spc="29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290" dirty="0">
                <a:latin typeface="Tahoma"/>
                <a:cs typeface="Tahoma"/>
              </a:rPr>
              <a:t> </a:t>
            </a:r>
            <a:r>
              <a:rPr sz="900" b="1" spc="10" dirty="0" err="1" smtClean="0">
                <a:latin typeface="Tahoma"/>
                <a:cs typeface="Tahoma"/>
              </a:rPr>
              <a:t>canaletas</a:t>
            </a:r>
            <a:r>
              <a:rPr lang="pt-BR" sz="900" b="1" spc="10" dirty="0" smtClean="0">
                <a:latin typeface="Tahoma"/>
                <a:cs typeface="Tahoma"/>
              </a:rPr>
              <a:t> periodicamente.</a:t>
            </a:r>
            <a:r>
              <a:rPr sz="900" b="1" spc="10" dirty="0" smtClean="0">
                <a:latin typeface="Tahoma"/>
                <a:cs typeface="Tahoma"/>
              </a:rPr>
              <a:t> </a:t>
            </a:r>
            <a:r>
              <a:rPr lang="pt-BR" sz="900" b="1" spc="10" dirty="0" smtClean="0">
                <a:latin typeface="Tahoma"/>
                <a:cs typeface="Tahoma"/>
              </a:rPr>
              <a:t>R</a:t>
            </a:r>
            <a:r>
              <a:rPr sz="900" b="1" spc="25" dirty="0" err="1" smtClean="0">
                <a:latin typeface="Tahoma"/>
                <a:cs typeface="Tahoma"/>
              </a:rPr>
              <a:t>etirar</a:t>
            </a:r>
            <a:r>
              <a:rPr sz="900" b="1" spc="-35" dirty="0" smtClean="0">
                <a:latin typeface="Tahoma"/>
                <a:cs typeface="Tahoma"/>
              </a:rPr>
              <a:t> </a:t>
            </a:r>
            <a:r>
              <a:rPr sz="900" b="1" spc="10" dirty="0" err="1">
                <a:latin typeface="Tahoma"/>
                <a:cs typeface="Tahoma"/>
              </a:rPr>
              <a:t>água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lang="pt-BR" sz="900" b="1" spc="-30" dirty="0" smtClean="0">
                <a:latin typeface="Tahoma"/>
                <a:cs typeface="Tahoma"/>
              </a:rPr>
              <a:t>acumulada </a:t>
            </a:r>
            <a:r>
              <a:rPr sz="900" b="1" spc="15" dirty="0" smtClean="0">
                <a:latin typeface="Tahoma"/>
                <a:cs typeface="Tahoma"/>
              </a:rPr>
              <a:t>das</a:t>
            </a:r>
            <a:r>
              <a:rPr sz="900" b="1" spc="-30" dirty="0" smtClean="0">
                <a:latin typeface="Tahoma"/>
                <a:cs typeface="Tahoma"/>
              </a:rPr>
              <a:t> </a:t>
            </a:r>
            <a:r>
              <a:rPr sz="900" b="1" dirty="0" err="1" smtClean="0">
                <a:latin typeface="Tahoma"/>
                <a:cs typeface="Tahoma"/>
              </a:rPr>
              <a:t>lajes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84606" y="2514600"/>
            <a:ext cx="2372995" cy="474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900" b="1" spc="20" dirty="0">
                <a:latin typeface="Tahoma"/>
                <a:cs typeface="Tahoma"/>
              </a:rPr>
              <a:t>Garrafas</a:t>
            </a:r>
            <a:r>
              <a:rPr sz="900" b="1" spc="-4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vidro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0" dirty="0" err="1">
                <a:latin typeface="Tahoma"/>
                <a:cs typeface="Tahoma"/>
              </a:rPr>
              <a:t>ou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lang="pt-BR" sz="900" b="1" spc="-35" dirty="0" smtClean="0">
                <a:latin typeface="Tahoma"/>
                <a:cs typeface="Tahoma"/>
              </a:rPr>
              <a:t>de PET</a:t>
            </a:r>
            <a:r>
              <a:rPr sz="900" b="1" spc="15" dirty="0" smtClean="0">
                <a:latin typeface="Tahoma"/>
                <a:cs typeface="Tahoma"/>
              </a:rPr>
              <a:t>,</a:t>
            </a:r>
            <a:r>
              <a:rPr sz="900" b="1" spc="-35" dirty="0" smtClean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baldes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-4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vasos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de </a:t>
            </a:r>
            <a:r>
              <a:rPr sz="900" b="1" spc="10" dirty="0">
                <a:latin typeface="Tahoma"/>
                <a:cs typeface="Tahoma"/>
              </a:rPr>
              <a:t>plantas: </a:t>
            </a:r>
            <a:r>
              <a:rPr sz="900" b="1" dirty="0">
                <a:latin typeface="Tahoma"/>
                <a:cs typeface="Tahoma"/>
              </a:rPr>
              <a:t>guarde-os </a:t>
            </a:r>
            <a:r>
              <a:rPr sz="900" b="1" spc="10" dirty="0">
                <a:latin typeface="Tahoma"/>
                <a:cs typeface="Tahoma"/>
              </a:rPr>
              <a:t>vazios </a:t>
            </a:r>
            <a:r>
              <a:rPr sz="900" b="1" spc="20" dirty="0">
                <a:latin typeface="Tahoma"/>
                <a:cs typeface="Tahoma"/>
              </a:rPr>
              <a:t>e </a:t>
            </a:r>
            <a:r>
              <a:rPr sz="900" b="1" spc="20" dirty="0" err="1" smtClean="0">
                <a:latin typeface="Tahoma"/>
                <a:cs typeface="Tahoma"/>
              </a:rPr>
              <a:t>virados</a:t>
            </a:r>
            <a:r>
              <a:rPr sz="900" b="1" spc="25" dirty="0" smtClean="0">
                <a:latin typeface="Tahoma"/>
                <a:cs typeface="Tahoma"/>
              </a:rPr>
              <a:t> </a:t>
            </a:r>
            <a:r>
              <a:rPr lang="pt-BR" sz="900" b="1" spc="25" dirty="0" smtClean="0">
                <a:latin typeface="Tahoma"/>
                <a:cs typeface="Tahoma"/>
              </a:rPr>
              <a:t>com a abertura </a:t>
            </a:r>
            <a:r>
              <a:rPr sz="900" b="1" spc="20" dirty="0" smtClean="0">
                <a:latin typeface="Tahoma"/>
                <a:cs typeface="Tahoma"/>
              </a:rPr>
              <a:t>p</a:t>
            </a:r>
            <a:r>
              <a:rPr lang="pt-BR" sz="900" b="1" spc="20" dirty="0" smtClean="0">
                <a:latin typeface="Tahoma"/>
                <a:cs typeface="Tahoma"/>
              </a:rPr>
              <a:t>a</a:t>
            </a:r>
            <a:r>
              <a:rPr sz="900" b="1" spc="20" dirty="0" err="1" smtClean="0">
                <a:latin typeface="Tahoma"/>
                <a:cs typeface="Tahoma"/>
              </a:rPr>
              <a:t>ra</a:t>
            </a:r>
            <a:r>
              <a:rPr sz="900" b="1" spc="-35" dirty="0" smtClean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baixo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584606" y="3262246"/>
            <a:ext cx="23812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900" b="1" spc="20" dirty="0">
                <a:latin typeface="Tahoma"/>
                <a:cs typeface="Tahoma"/>
              </a:rPr>
              <a:t>Vasilhame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para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água</a:t>
            </a:r>
            <a:r>
              <a:rPr sz="900" b="1" spc="15" dirty="0">
                <a:latin typeface="Tahoma"/>
                <a:cs typeface="Tahoma"/>
              </a:rPr>
              <a:t> de</a:t>
            </a:r>
            <a:r>
              <a:rPr sz="900" b="1" spc="20" dirty="0">
                <a:latin typeface="Tahoma"/>
                <a:cs typeface="Tahoma"/>
              </a:rPr>
              <a:t> animais </a:t>
            </a:r>
            <a:r>
              <a:rPr sz="900" b="1" spc="25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domésticos: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lave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com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bucha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>
                <a:latin typeface="Tahoma"/>
                <a:cs typeface="Tahoma"/>
              </a:rPr>
              <a:t>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15" dirty="0">
                <a:latin typeface="Tahoma"/>
                <a:cs typeface="Tahoma"/>
              </a:rPr>
              <a:t>sabão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30" dirty="0">
                <a:latin typeface="Tahoma"/>
                <a:cs typeface="Tahoma"/>
              </a:rPr>
              <a:t>em </a:t>
            </a:r>
            <a:r>
              <a:rPr sz="900" b="1" spc="-250" dirty="0">
                <a:latin typeface="Tahoma"/>
                <a:cs typeface="Tahoma"/>
              </a:rPr>
              <a:t> </a:t>
            </a:r>
            <a:r>
              <a:rPr sz="900" b="1" spc="10" dirty="0">
                <a:latin typeface="Tahoma"/>
                <a:cs typeface="Tahoma"/>
              </a:rPr>
              <a:t>água</a:t>
            </a:r>
            <a:r>
              <a:rPr sz="900" b="1" spc="-35" dirty="0">
                <a:latin typeface="Tahoma"/>
                <a:cs typeface="Tahoma"/>
              </a:rPr>
              <a:t> </a:t>
            </a:r>
            <a:r>
              <a:rPr sz="900" b="1" spc="25" dirty="0" err="1">
                <a:latin typeface="Tahoma"/>
                <a:cs typeface="Tahoma"/>
              </a:rPr>
              <a:t>corrente</a:t>
            </a:r>
            <a:r>
              <a:rPr sz="900" b="1" spc="-30" dirty="0">
                <a:latin typeface="Tahoma"/>
                <a:cs typeface="Tahoma"/>
              </a:rPr>
              <a:t> </a:t>
            </a:r>
            <a:r>
              <a:rPr sz="900" b="1" spc="20" dirty="0" err="1" smtClean="0">
                <a:latin typeface="Tahoma"/>
                <a:cs typeface="Tahoma"/>
              </a:rPr>
              <a:t>semanalmente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219" y="-1"/>
            <a:ext cx="3352800" cy="2448391"/>
          </a:xfrm>
          <a:custGeom>
            <a:avLst/>
            <a:gdLst/>
            <a:ahLst/>
            <a:cxnLst/>
            <a:rect l="l" t="t" r="r" b="b"/>
            <a:pathLst>
              <a:path w="3352800" h="2190750">
                <a:moveTo>
                  <a:pt x="3352799" y="2190749"/>
                </a:moveTo>
                <a:lnTo>
                  <a:pt x="0" y="2190749"/>
                </a:lnTo>
                <a:lnTo>
                  <a:pt x="0" y="0"/>
                </a:lnTo>
                <a:lnTo>
                  <a:pt x="3352799" y="0"/>
                </a:lnTo>
                <a:lnTo>
                  <a:pt x="3352799" y="219074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95314" y="76200"/>
            <a:ext cx="3185658" cy="22575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algn="ctr">
              <a:lnSpc>
                <a:spcPct val="100000"/>
              </a:lnSpc>
              <a:spcBef>
                <a:spcPts val="100"/>
              </a:spcBef>
            </a:pPr>
            <a:r>
              <a:rPr sz="1500" b="1" spc="20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U</a:t>
            </a:r>
            <a:r>
              <a:rPr sz="1500" b="1" spc="110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M</a:t>
            </a:r>
            <a:r>
              <a:rPr sz="1500" b="1" spc="-5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 </a:t>
            </a:r>
            <a:r>
              <a:rPr sz="1500" b="1" spc="105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M</a:t>
            </a:r>
            <a:r>
              <a:rPr sz="1500" b="1" spc="35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O</a:t>
            </a:r>
            <a:r>
              <a:rPr sz="1500" b="1" spc="-9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S</a:t>
            </a:r>
            <a:r>
              <a:rPr sz="1500" b="1" spc="35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Q</a:t>
            </a:r>
            <a:r>
              <a:rPr sz="1500" b="1" spc="2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U</a:t>
            </a:r>
            <a:r>
              <a:rPr sz="1500" b="1" spc="-21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I</a:t>
            </a:r>
            <a:r>
              <a:rPr sz="1500" b="1" spc="-4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T</a:t>
            </a:r>
            <a:r>
              <a:rPr sz="1500" b="1" spc="4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O</a:t>
            </a:r>
            <a:r>
              <a:rPr lang="pt-BR" sz="1500" b="1" spc="40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,</a:t>
            </a:r>
            <a:r>
              <a:rPr sz="1500" b="1" spc="-55" dirty="0" smtClean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 </a:t>
            </a:r>
            <a:r>
              <a:rPr sz="1500" b="1" spc="-40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T</a:t>
            </a:r>
            <a:r>
              <a:rPr sz="1500" b="1" spc="-80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R</a:t>
            </a:r>
            <a:r>
              <a:rPr sz="1500" b="1" spc="-10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Ê</a:t>
            </a:r>
            <a:r>
              <a:rPr sz="1500" b="1" spc="-8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S</a:t>
            </a:r>
            <a:r>
              <a:rPr sz="1500" b="1" spc="-5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 </a:t>
            </a:r>
            <a:r>
              <a:rPr sz="1500" b="1" spc="-4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D</a:t>
            </a:r>
            <a:r>
              <a:rPr sz="1500" b="1" spc="3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O</a:t>
            </a:r>
            <a:r>
              <a:rPr sz="1500" b="1" spc="-10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E</a:t>
            </a:r>
            <a:r>
              <a:rPr sz="1500" b="1" spc="90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N</a:t>
            </a:r>
            <a:r>
              <a:rPr sz="1500" b="1" spc="-3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Ç</a:t>
            </a:r>
            <a:r>
              <a:rPr sz="1500" b="1" spc="5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A</a:t>
            </a:r>
            <a:r>
              <a:rPr sz="1500" b="1" spc="-85" dirty="0">
                <a:solidFill>
                  <a:srgbClr val="2F2523"/>
                </a:solidFill>
                <a:uFill>
                  <a:solidFill>
                    <a:srgbClr val="2F2523"/>
                  </a:solidFill>
                </a:uFill>
                <a:latin typeface="Tahoma"/>
                <a:cs typeface="Tahoma"/>
              </a:rPr>
              <a:t>S</a:t>
            </a:r>
            <a:endParaRPr sz="1500" dirty="0">
              <a:latin typeface="Tahoma"/>
              <a:cs typeface="Tahoma"/>
            </a:endParaRPr>
          </a:p>
          <a:p>
            <a:pPr marL="12700" marR="5080" algn="ctr">
              <a:lnSpc>
                <a:spcPct val="114599"/>
              </a:lnSpc>
              <a:spcBef>
                <a:spcPts val="840"/>
              </a:spcBef>
            </a:pPr>
            <a:r>
              <a:rPr sz="1200" spc="45" dirty="0">
                <a:solidFill>
                  <a:srgbClr val="262626"/>
                </a:solidFill>
                <a:latin typeface="Microsoft Sans Serif"/>
                <a:cs typeface="Microsoft Sans Serif"/>
              </a:rPr>
              <a:t>No </a:t>
            </a:r>
            <a:r>
              <a:rPr sz="1200" spc="50" dirty="0">
                <a:solidFill>
                  <a:srgbClr val="262626"/>
                </a:solidFill>
                <a:latin typeface="Microsoft Sans Serif"/>
                <a:cs typeface="Microsoft Sans Serif"/>
              </a:rPr>
              <a:t>mundo, </a:t>
            </a:r>
            <a:r>
              <a:rPr sz="1200" spc="55" dirty="0">
                <a:solidFill>
                  <a:srgbClr val="262626"/>
                </a:solidFill>
                <a:latin typeface="Microsoft Sans Serif"/>
                <a:cs typeface="Microsoft Sans Serif"/>
              </a:rPr>
              <a:t>o </a:t>
            </a:r>
            <a:r>
              <a:rPr sz="1200" i="1" spc="-30" dirty="0" err="1">
                <a:solidFill>
                  <a:srgbClr val="262626"/>
                </a:solidFill>
                <a:latin typeface="Trebuchet MS"/>
                <a:cs typeface="Trebuchet MS"/>
              </a:rPr>
              <a:t>Aedes</a:t>
            </a:r>
            <a:r>
              <a:rPr sz="1200" i="1" spc="-30" dirty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lang="pt-BR" sz="1200" i="1" spc="-55" dirty="0">
                <a:solidFill>
                  <a:srgbClr val="262626"/>
                </a:solidFill>
                <a:latin typeface="Trebuchet MS"/>
                <a:cs typeface="Trebuchet MS"/>
              </a:rPr>
              <a:t>a</a:t>
            </a:r>
            <a:r>
              <a:rPr sz="1200" i="1" spc="-55" dirty="0" err="1" smtClean="0">
                <a:solidFill>
                  <a:srgbClr val="262626"/>
                </a:solidFill>
                <a:latin typeface="Trebuchet MS"/>
                <a:cs typeface="Trebuchet MS"/>
              </a:rPr>
              <a:t>egypiti</a:t>
            </a:r>
            <a:r>
              <a:rPr sz="1200" i="1" spc="-55" dirty="0" smtClean="0">
                <a:solidFill>
                  <a:srgbClr val="262626"/>
                </a:solidFill>
                <a:latin typeface="Trebuchet MS"/>
                <a:cs typeface="Trebuchet MS"/>
              </a:rPr>
              <a:t> </a:t>
            </a:r>
            <a:r>
              <a:rPr sz="1200" spc="5" dirty="0">
                <a:solidFill>
                  <a:srgbClr val="262626"/>
                </a:solidFill>
                <a:latin typeface="Microsoft Sans Serif"/>
                <a:cs typeface="Microsoft Sans Serif"/>
              </a:rPr>
              <a:t>é </a:t>
            </a:r>
            <a:r>
              <a:rPr sz="1200" spc="3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c</a:t>
            </a:r>
            <a:r>
              <a:rPr lang="pt-BR" sz="1200" spc="3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on</a:t>
            </a:r>
            <a:r>
              <a:rPr sz="1200" spc="3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h</a:t>
            </a:r>
            <a:r>
              <a:rPr lang="pt-BR" sz="1200" spc="3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eci</a:t>
            </a:r>
            <a:r>
              <a:rPr sz="1200" spc="3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do </a:t>
            </a:r>
            <a:r>
              <a:rPr lang="pt-BR" sz="1200" spc="3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como</a:t>
            </a:r>
            <a:r>
              <a:rPr sz="1200" spc="3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3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o</a:t>
            </a:r>
            <a:r>
              <a:rPr sz="1200" spc="3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50" dirty="0">
                <a:solidFill>
                  <a:srgbClr val="262626"/>
                </a:solidFill>
                <a:latin typeface="Microsoft Sans Serif"/>
                <a:cs typeface="Microsoft Sans Serif"/>
              </a:rPr>
              <a:t>mosquito</a:t>
            </a:r>
            <a:r>
              <a:rPr sz="1200" spc="55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5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da </a:t>
            </a:r>
            <a:r>
              <a:rPr sz="1200" spc="40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febre</a:t>
            </a:r>
            <a:r>
              <a:rPr sz="1200" spc="4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262626"/>
                </a:solidFill>
                <a:latin typeface="Microsoft Sans Serif"/>
                <a:cs typeface="Microsoft Sans Serif"/>
              </a:rPr>
              <a:t>amarela.</a:t>
            </a:r>
            <a:r>
              <a:rPr sz="1200" spc="25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262626"/>
                </a:solidFill>
                <a:latin typeface="Microsoft Sans Serif"/>
                <a:cs typeface="Microsoft Sans Serif"/>
              </a:rPr>
              <a:t>No</a:t>
            </a:r>
            <a:r>
              <a:rPr sz="1200" spc="50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262626"/>
                </a:solidFill>
                <a:latin typeface="Microsoft Sans Serif"/>
                <a:cs typeface="Microsoft Sans Serif"/>
              </a:rPr>
              <a:t>Brasil</a:t>
            </a:r>
            <a:r>
              <a:rPr sz="1200" spc="15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262626"/>
                </a:solidFill>
                <a:latin typeface="Microsoft Sans Serif"/>
                <a:cs typeface="Microsoft Sans Serif"/>
              </a:rPr>
              <a:t>é </a:t>
            </a:r>
            <a:r>
              <a:rPr sz="1200" spc="10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1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mais </a:t>
            </a:r>
            <a:r>
              <a:rPr sz="1200" spc="2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conhecido</a:t>
            </a:r>
            <a:r>
              <a:rPr sz="1200" spc="2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45" dirty="0">
                <a:solidFill>
                  <a:srgbClr val="262626"/>
                </a:solidFill>
                <a:latin typeface="Microsoft Sans Serif"/>
                <a:cs typeface="Microsoft Sans Serif"/>
              </a:rPr>
              <a:t>como </a:t>
            </a:r>
            <a:r>
              <a:rPr sz="1200" spc="55" dirty="0">
                <a:solidFill>
                  <a:srgbClr val="262626"/>
                </a:solidFill>
                <a:latin typeface="Microsoft Sans Serif"/>
                <a:cs typeface="Microsoft Sans Serif"/>
              </a:rPr>
              <a:t>o </a:t>
            </a:r>
            <a:r>
              <a:rPr lang="pt-BR" sz="1200" spc="5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“mosquito </a:t>
            </a:r>
            <a:r>
              <a:rPr sz="1200" spc="3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da </a:t>
            </a:r>
            <a:r>
              <a:rPr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dengue</a:t>
            </a:r>
            <a:r>
              <a:rPr lang="pt-BR"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"</a:t>
            </a:r>
            <a:r>
              <a:rPr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, </a:t>
            </a:r>
            <a:r>
              <a:rPr lang="pt-BR"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embora </a:t>
            </a:r>
            <a:r>
              <a:rPr sz="1200" spc="60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também</a:t>
            </a:r>
            <a:r>
              <a:rPr sz="1200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possa </a:t>
            </a:r>
            <a:r>
              <a:rPr sz="1200" spc="4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transmit</a:t>
            </a:r>
            <a:r>
              <a:rPr lang="pt-BR" sz="1200" spc="4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ir</a:t>
            </a:r>
            <a:r>
              <a:rPr sz="1200" spc="5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55" dirty="0">
                <a:solidFill>
                  <a:srgbClr val="262626"/>
                </a:solidFill>
                <a:latin typeface="Microsoft Sans Serif"/>
                <a:cs typeface="Microsoft Sans Serif"/>
              </a:rPr>
              <a:t>o</a:t>
            </a:r>
            <a:r>
              <a:rPr sz="1200" spc="60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6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Z</a:t>
            </a:r>
            <a:r>
              <a:rPr sz="1200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ika</a:t>
            </a:r>
            <a:r>
              <a:rPr sz="1200" spc="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25" dirty="0">
                <a:solidFill>
                  <a:srgbClr val="262626"/>
                </a:solidFill>
                <a:latin typeface="Microsoft Sans Serif"/>
                <a:cs typeface="Microsoft Sans Serif"/>
              </a:rPr>
              <a:t>vírus</a:t>
            </a:r>
            <a:r>
              <a:rPr sz="1200" spc="30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262626"/>
                </a:solidFill>
                <a:latin typeface="Microsoft Sans Serif"/>
                <a:cs typeface="Microsoft Sans Serif"/>
              </a:rPr>
              <a:t>e </a:t>
            </a:r>
            <a:r>
              <a:rPr lang="pt-BR" sz="1200" spc="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C</a:t>
            </a:r>
            <a:r>
              <a:rPr sz="1200" spc="2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hikungunya</a:t>
            </a:r>
            <a:r>
              <a:rPr sz="1200" spc="25" dirty="0">
                <a:solidFill>
                  <a:srgbClr val="262626"/>
                </a:solidFill>
                <a:latin typeface="Microsoft Sans Serif"/>
                <a:cs typeface="Microsoft Sans Serif"/>
              </a:rPr>
              <a:t>. </a:t>
            </a:r>
            <a:r>
              <a:rPr sz="1200" spc="-4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As</a:t>
            </a:r>
            <a:r>
              <a:rPr sz="1200" spc="434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440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 err="1">
                <a:solidFill>
                  <a:srgbClr val="262626"/>
                </a:solidFill>
                <a:latin typeface="Microsoft Sans Serif"/>
                <a:cs typeface="Microsoft Sans Serif"/>
              </a:rPr>
              <a:t>três</a:t>
            </a:r>
            <a:r>
              <a:rPr sz="1200" spc="35" dirty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sz="1200" spc="1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doenças</a:t>
            </a:r>
            <a:r>
              <a:rPr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</a:t>
            </a:r>
            <a:r>
              <a:rPr lang="pt-BR" sz="1200" spc="1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t</a:t>
            </a:r>
            <a:r>
              <a:rPr sz="1200" spc="65" dirty="0" err="1" smtClean="0">
                <a:solidFill>
                  <a:srgbClr val="262626"/>
                </a:solidFill>
                <a:latin typeface="Microsoft Sans Serif"/>
                <a:cs typeface="Microsoft Sans Serif"/>
              </a:rPr>
              <a:t>êm</a:t>
            </a:r>
            <a:r>
              <a:rPr lang="pt-BR" sz="1200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sintomas muito semelhantes e a forma</a:t>
            </a:r>
            <a:r>
              <a:rPr lang="pt-BR" sz="1200" b="1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MAIS EFICAZ para PREVENIR</a:t>
            </a:r>
            <a:r>
              <a:rPr lang="pt-BR" sz="1200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 é </a:t>
            </a:r>
            <a:r>
              <a:rPr lang="pt-BR" sz="1200" b="1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evitando a proliferação do mosquito</a:t>
            </a:r>
            <a:r>
              <a:rPr lang="pt-BR" sz="1200" spc="65" dirty="0" smtClean="0">
                <a:solidFill>
                  <a:srgbClr val="262626"/>
                </a:solidFill>
                <a:latin typeface="Microsoft Sans Serif"/>
                <a:cs typeface="Microsoft Sans Serif"/>
              </a:rPr>
              <a:t>.  </a:t>
            </a:r>
            <a:endParaRPr sz="1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684</Words>
  <Application>Microsoft Office PowerPoint</Application>
  <PresentationFormat>Personalizar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Microsoft Sans Serif</vt:lpstr>
      <vt:lpstr>Tahoma</vt:lpstr>
      <vt:lpstr>Trebuchet MS</vt:lpstr>
      <vt:lpstr>Verdana</vt:lpstr>
      <vt:lpstr>Office Theme</vt:lpstr>
      <vt:lpstr>ATENÇÃO</vt:lpstr>
      <vt:lpstr>AÇÕES QUE DEVEMOS  COLOCAR EM PRÁTICA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Amarelo e Branco Escola Dobra Tripla Brochura</dc:title>
  <dc:creator>Thyssen</dc:creator>
  <cp:keywords>DAFPhMTrXNA,BAEuCorVRnE</cp:keywords>
  <cp:lastModifiedBy>Conta da Microsoft</cp:lastModifiedBy>
  <cp:revision>8</cp:revision>
  <dcterms:created xsi:type="dcterms:W3CDTF">2022-11-21T17:38:07Z</dcterms:created>
  <dcterms:modified xsi:type="dcterms:W3CDTF">2022-11-21T18:29:56Z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2022-10-20T00:00:00Z</vt:filetime>
  </property>
  <property fmtid="{D5CDD505-2E9C-101B-9397-08002B2CF9AE}" pid="3" name="Creator">
    <vt:lpwstr>Canva</vt:lpwstr>
  </property>
  <property fmtid="{D5CDD505-2E9C-101B-9397-08002B2CF9AE}" pid="4" name="LastSaved">
    <vt:filetime>2022-10-20T00:00:00Z</vt:filetime>
  </property>
</Properties>
</file>